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1_6A902A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4" r:id="rId2"/>
    <p:sldId id="302" r:id="rId3"/>
    <p:sldId id="283" r:id="rId4"/>
    <p:sldId id="289" r:id="rId5"/>
    <p:sldId id="278" r:id="rId6"/>
    <p:sldId id="280" r:id="rId7"/>
    <p:sldId id="290" r:id="rId8"/>
    <p:sldId id="291" r:id="rId9"/>
    <p:sldId id="305" r:id="rId10"/>
    <p:sldId id="279" r:id="rId11"/>
    <p:sldId id="292" r:id="rId12"/>
    <p:sldId id="293" r:id="rId13"/>
    <p:sldId id="294" r:id="rId14"/>
    <p:sldId id="295" r:id="rId15"/>
    <p:sldId id="296" r:id="rId16"/>
    <p:sldId id="287" r:id="rId17"/>
    <p:sldId id="288" r:id="rId18"/>
    <p:sldId id="300" r:id="rId19"/>
    <p:sldId id="304" r:id="rId20"/>
    <p:sldId id="297" r:id="rId21"/>
    <p:sldId id="303" r:id="rId22"/>
    <p:sldId id="298" r:id="rId23"/>
    <p:sldId id="286" r:id="rId24"/>
    <p:sldId id="299" r:id="rId25"/>
    <p:sldId id="3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F9B7F-83B6-C9E6-5D0C-921BC832E40B}" name="Letavic,  Erin" initials="LE" userId="S::eletavic@hrg-inc.com::49b899d1-4ba3-4851-89d9-7b0ca94d00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ke, Gerard" initials="DG" lastIdx="1" clrIdx="0">
    <p:extLst>
      <p:ext uri="{19B8F6BF-5375-455C-9EA6-DF929625EA0E}">
        <p15:presenceInfo xmlns:p15="http://schemas.microsoft.com/office/powerpoint/2012/main" userId="S-1-5-21-1305105589-687427353-310601177-1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2B47"/>
    <a:srgbClr val="121E44"/>
    <a:srgbClr val="287DA1"/>
    <a:srgbClr val="2C7FA5"/>
    <a:srgbClr val="8CB0C3"/>
    <a:srgbClr val="282828"/>
    <a:srgbClr val="1C2242"/>
    <a:srgbClr val="FFFFFF"/>
    <a:srgbClr val="CBD6D2"/>
    <a:srgbClr val="97B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autoAdjust="0"/>
    <p:restoredTop sz="91332" autoAdjust="0"/>
  </p:normalViewPr>
  <p:slideViewPr>
    <p:cSldViewPr snapToGrid="0">
      <p:cViewPr varScale="1">
        <p:scale>
          <a:sx n="106" d="100"/>
          <a:sy n="106" d="100"/>
        </p:scale>
        <p:origin x="714"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comments/modernComment_121_6A902A5.xml><?xml version="1.0" encoding="utf-8"?>
<p188:cmLst xmlns:a="http://schemas.openxmlformats.org/drawingml/2006/main" xmlns:r="http://schemas.openxmlformats.org/officeDocument/2006/relationships" xmlns:p188="http://schemas.microsoft.com/office/powerpoint/2018/8/main">
  <p188:cm id="{47BDFD79-6755-4212-AC6D-99408E923F06}" authorId="{21BF9B7F-83B6-C9E6-5D0C-921BC832E40B}" created="2023-02-16T13:50:31.050">
    <pc:sldMkLst xmlns:pc="http://schemas.microsoft.com/office/powerpoint/2013/main/command">
      <pc:docMk/>
      <pc:sldMk cId="111739557" sldId="289"/>
    </pc:sldMkLst>
    <p188:txBody>
      <a:bodyPr/>
      <a:lstStyle/>
      <a:p>
        <a:r>
          <a:rPr lang="en-US"/>
          <a:t>Repeat this slide at the end?</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FB74C-6133-4624-9FE6-E732DB1918E9}" type="doc">
      <dgm:prSet loTypeId="urn:microsoft.com/office/officeart/2005/8/layout/hProcess3" loCatId="process" qsTypeId="urn:microsoft.com/office/officeart/2005/8/quickstyle/simple1" qsCatId="simple" csTypeId="urn:microsoft.com/office/officeart/2005/8/colors/accent0_1" csCatId="mainScheme" phldr="1"/>
      <dgm:spPr/>
    </dgm:pt>
    <dgm:pt modelId="{751A1D01-EAB1-4030-8ABE-5D58E36E1438}">
      <dgm:prSet phldrT="[Text]"/>
      <dgm:spPr/>
      <dgm:t>
        <a:bodyPr/>
        <a:lstStyle/>
        <a:p>
          <a:r>
            <a:rPr lang="en-US" dirty="0"/>
            <a:t>2019</a:t>
          </a:r>
        </a:p>
      </dgm:t>
    </dgm:pt>
    <dgm:pt modelId="{51123E1C-25C3-4362-BE61-8C98F979DE34}" type="parTrans" cxnId="{E2FCA5A8-BCAE-4ACB-B6A8-BC0A954221A4}">
      <dgm:prSet/>
      <dgm:spPr/>
      <dgm:t>
        <a:bodyPr/>
        <a:lstStyle/>
        <a:p>
          <a:endParaRPr lang="en-US"/>
        </a:p>
      </dgm:t>
    </dgm:pt>
    <dgm:pt modelId="{3CAB07C5-B250-437D-B1B9-B84BCAAC4CB6}" type="sibTrans" cxnId="{E2FCA5A8-BCAE-4ACB-B6A8-BC0A954221A4}">
      <dgm:prSet/>
      <dgm:spPr/>
      <dgm:t>
        <a:bodyPr/>
        <a:lstStyle/>
        <a:p>
          <a:endParaRPr lang="en-US"/>
        </a:p>
      </dgm:t>
    </dgm:pt>
    <dgm:pt modelId="{2774CD34-2DE0-4009-BC9C-2979230358C8}">
      <dgm:prSet phldrT="[Text]"/>
      <dgm:spPr/>
      <dgm:t>
        <a:bodyPr/>
        <a:lstStyle/>
        <a:p>
          <a:r>
            <a:rPr lang="en-US" dirty="0"/>
            <a:t>-</a:t>
          </a:r>
        </a:p>
      </dgm:t>
    </dgm:pt>
    <dgm:pt modelId="{52659E28-81FB-4767-BE5A-02BA0670A006}" type="parTrans" cxnId="{C92B8B4C-2C90-496A-ADDA-8E89C5DA5573}">
      <dgm:prSet/>
      <dgm:spPr/>
      <dgm:t>
        <a:bodyPr/>
        <a:lstStyle/>
        <a:p>
          <a:endParaRPr lang="en-US"/>
        </a:p>
      </dgm:t>
    </dgm:pt>
    <dgm:pt modelId="{21A67FCC-B1C6-4E77-8DCA-A15E0A4CC515}" type="sibTrans" cxnId="{C92B8B4C-2C90-496A-ADDA-8E89C5DA5573}">
      <dgm:prSet/>
      <dgm:spPr/>
      <dgm:t>
        <a:bodyPr/>
        <a:lstStyle/>
        <a:p>
          <a:endParaRPr lang="en-US"/>
        </a:p>
      </dgm:t>
    </dgm:pt>
    <dgm:pt modelId="{FBC95A64-4F37-405C-A297-4AB83F7D5A51}">
      <dgm:prSet phldrT="[Text]"/>
      <dgm:spPr/>
      <dgm:t>
        <a:bodyPr/>
        <a:lstStyle/>
        <a:p>
          <a:r>
            <a:rPr lang="en-US" dirty="0"/>
            <a:t>2023</a:t>
          </a:r>
        </a:p>
      </dgm:t>
    </dgm:pt>
    <dgm:pt modelId="{67A4D88D-5F9F-476A-AD40-71BDCFE996A1}" type="parTrans" cxnId="{E82DCF81-BA5A-4064-B724-41C92C7A646A}">
      <dgm:prSet/>
      <dgm:spPr/>
      <dgm:t>
        <a:bodyPr/>
        <a:lstStyle/>
        <a:p>
          <a:endParaRPr lang="en-US"/>
        </a:p>
      </dgm:t>
    </dgm:pt>
    <dgm:pt modelId="{227D8755-BD29-441C-A087-8D811D8CE449}" type="sibTrans" cxnId="{E82DCF81-BA5A-4064-B724-41C92C7A646A}">
      <dgm:prSet/>
      <dgm:spPr/>
      <dgm:t>
        <a:bodyPr/>
        <a:lstStyle/>
        <a:p>
          <a:endParaRPr lang="en-US"/>
        </a:p>
      </dgm:t>
    </dgm:pt>
    <dgm:pt modelId="{6174D9D1-2577-47B4-ACA3-DA28D5BF0C1D}" type="pres">
      <dgm:prSet presAssocID="{E09FB74C-6133-4624-9FE6-E732DB1918E9}" presName="Name0" presStyleCnt="0">
        <dgm:presLayoutVars>
          <dgm:dir/>
          <dgm:animLvl val="lvl"/>
          <dgm:resizeHandles val="exact"/>
        </dgm:presLayoutVars>
      </dgm:prSet>
      <dgm:spPr/>
    </dgm:pt>
    <dgm:pt modelId="{DBB7CDC9-C20A-437A-9FD0-53EB58A5949E}" type="pres">
      <dgm:prSet presAssocID="{E09FB74C-6133-4624-9FE6-E732DB1918E9}" presName="dummy" presStyleCnt="0"/>
      <dgm:spPr/>
    </dgm:pt>
    <dgm:pt modelId="{E9B9CD6B-8BF4-42DA-A1A2-310EBCADF8B6}" type="pres">
      <dgm:prSet presAssocID="{E09FB74C-6133-4624-9FE6-E732DB1918E9}" presName="linH" presStyleCnt="0"/>
      <dgm:spPr/>
    </dgm:pt>
    <dgm:pt modelId="{B28014C1-FCDC-40F2-AD24-A1DC4A877B36}" type="pres">
      <dgm:prSet presAssocID="{E09FB74C-6133-4624-9FE6-E732DB1918E9}" presName="padding1" presStyleCnt="0"/>
      <dgm:spPr/>
    </dgm:pt>
    <dgm:pt modelId="{9E6DCFF7-07E6-4E21-91A7-E54C07537846}" type="pres">
      <dgm:prSet presAssocID="{751A1D01-EAB1-4030-8ABE-5D58E36E1438}" presName="linV" presStyleCnt="0"/>
      <dgm:spPr/>
    </dgm:pt>
    <dgm:pt modelId="{7FD97E62-366F-4304-9685-B5B4D61A14AA}" type="pres">
      <dgm:prSet presAssocID="{751A1D01-EAB1-4030-8ABE-5D58E36E1438}" presName="spVertical1" presStyleCnt="0"/>
      <dgm:spPr/>
    </dgm:pt>
    <dgm:pt modelId="{EC1CC61E-6952-43C5-A679-41640DF83635}" type="pres">
      <dgm:prSet presAssocID="{751A1D01-EAB1-4030-8ABE-5D58E36E1438}" presName="parTx" presStyleLbl="revTx" presStyleIdx="0" presStyleCnt="3">
        <dgm:presLayoutVars>
          <dgm:chMax val="0"/>
          <dgm:chPref val="0"/>
          <dgm:bulletEnabled val="1"/>
        </dgm:presLayoutVars>
      </dgm:prSet>
      <dgm:spPr/>
      <dgm:t>
        <a:bodyPr/>
        <a:lstStyle/>
        <a:p>
          <a:endParaRPr lang="en-US"/>
        </a:p>
      </dgm:t>
    </dgm:pt>
    <dgm:pt modelId="{F01613E2-B802-49D3-A105-57256A50EF8F}" type="pres">
      <dgm:prSet presAssocID="{751A1D01-EAB1-4030-8ABE-5D58E36E1438}" presName="spVertical2" presStyleCnt="0"/>
      <dgm:spPr/>
    </dgm:pt>
    <dgm:pt modelId="{EE3547BA-2B6C-45CA-B8C2-A12CC008EDC0}" type="pres">
      <dgm:prSet presAssocID="{751A1D01-EAB1-4030-8ABE-5D58E36E1438}" presName="spVertical3" presStyleCnt="0"/>
      <dgm:spPr/>
    </dgm:pt>
    <dgm:pt modelId="{CD495EB1-EA86-4FBD-B1AD-BB7238C5102E}" type="pres">
      <dgm:prSet presAssocID="{3CAB07C5-B250-437D-B1B9-B84BCAAC4CB6}" presName="space" presStyleCnt="0"/>
      <dgm:spPr/>
    </dgm:pt>
    <dgm:pt modelId="{A33FFE06-4CE6-453D-9068-89E0DDFF2A8B}" type="pres">
      <dgm:prSet presAssocID="{2774CD34-2DE0-4009-BC9C-2979230358C8}" presName="linV" presStyleCnt="0"/>
      <dgm:spPr/>
    </dgm:pt>
    <dgm:pt modelId="{F4FEDDFA-3C3C-4777-891F-A132FDF6FF89}" type="pres">
      <dgm:prSet presAssocID="{2774CD34-2DE0-4009-BC9C-2979230358C8}" presName="spVertical1" presStyleCnt="0"/>
      <dgm:spPr/>
    </dgm:pt>
    <dgm:pt modelId="{0688A889-C30C-44C2-BD7A-11C6AB772871}" type="pres">
      <dgm:prSet presAssocID="{2774CD34-2DE0-4009-BC9C-2979230358C8}" presName="parTx" presStyleLbl="revTx" presStyleIdx="1" presStyleCnt="3">
        <dgm:presLayoutVars>
          <dgm:chMax val="0"/>
          <dgm:chPref val="0"/>
          <dgm:bulletEnabled val="1"/>
        </dgm:presLayoutVars>
      </dgm:prSet>
      <dgm:spPr/>
      <dgm:t>
        <a:bodyPr/>
        <a:lstStyle/>
        <a:p>
          <a:endParaRPr lang="en-US"/>
        </a:p>
      </dgm:t>
    </dgm:pt>
    <dgm:pt modelId="{CB7D5C71-5D90-44BD-AFD1-9F4AB196DFD7}" type="pres">
      <dgm:prSet presAssocID="{2774CD34-2DE0-4009-BC9C-2979230358C8}" presName="spVertical2" presStyleCnt="0"/>
      <dgm:spPr/>
    </dgm:pt>
    <dgm:pt modelId="{BA9057BC-32DE-4F8A-8D9F-8BE99867D450}" type="pres">
      <dgm:prSet presAssocID="{2774CD34-2DE0-4009-BC9C-2979230358C8}" presName="spVertical3" presStyleCnt="0"/>
      <dgm:spPr/>
    </dgm:pt>
    <dgm:pt modelId="{ABDB676F-92BF-49AA-BBEE-D23F36AD8FFF}" type="pres">
      <dgm:prSet presAssocID="{21A67FCC-B1C6-4E77-8DCA-A15E0A4CC515}" presName="space" presStyleCnt="0"/>
      <dgm:spPr/>
    </dgm:pt>
    <dgm:pt modelId="{6BA9FBE9-DDA4-4D53-AF52-7D5801A38381}" type="pres">
      <dgm:prSet presAssocID="{FBC95A64-4F37-405C-A297-4AB83F7D5A51}" presName="linV" presStyleCnt="0"/>
      <dgm:spPr/>
    </dgm:pt>
    <dgm:pt modelId="{50853A69-7175-45EA-9081-61AD44C2CB81}" type="pres">
      <dgm:prSet presAssocID="{FBC95A64-4F37-405C-A297-4AB83F7D5A51}" presName="spVertical1" presStyleCnt="0"/>
      <dgm:spPr/>
    </dgm:pt>
    <dgm:pt modelId="{8EA7E22A-9C4A-4B92-9EEB-C8CF8BA915B9}" type="pres">
      <dgm:prSet presAssocID="{FBC95A64-4F37-405C-A297-4AB83F7D5A51}" presName="parTx" presStyleLbl="revTx" presStyleIdx="2" presStyleCnt="3">
        <dgm:presLayoutVars>
          <dgm:chMax val="0"/>
          <dgm:chPref val="0"/>
          <dgm:bulletEnabled val="1"/>
        </dgm:presLayoutVars>
      </dgm:prSet>
      <dgm:spPr/>
      <dgm:t>
        <a:bodyPr/>
        <a:lstStyle/>
        <a:p>
          <a:endParaRPr lang="en-US"/>
        </a:p>
      </dgm:t>
    </dgm:pt>
    <dgm:pt modelId="{81F8C270-6632-4637-ACE6-4A36DEF79D3B}" type="pres">
      <dgm:prSet presAssocID="{FBC95A64-4F37-405C-A297-4AB83F7D5A51}" presName="spVertical2" presStyleCnt="0"/>
      <dgm:spPr/>
    </dgm:pt>
    <dgm:pt modelId="{81F849CF-BA1F-40C5-8434-D58288703F8C}" type="pres">
      <dgm:prSet presAssocID="{FBC95A64-4F37-405C-A297-4AB83F7D5A51}" presName="spVertical3" presStyleCnt="0"/>
      <dgm:spPr/>
    </dgm:pt>
    <dgm:pt modelId="{B83324A9-D0F6-4413-BA43-4778E979A02D}" type="pres">
      <dgm:prSet presAssocID="{E09FB74C-6133-4624-9FE6-E732DB1918E9}" presName="padding2" presStyleCnt="0"/>
      <dgm:spPr/>
    </dgm:pt>
    <dgm:pt modelId="{ACF7F3F5-FE5C-4CBA-BBD6-4346CED62669}" type="pres">
      <dgm:prSet presAssocID="{E09FB74C-6133-4624-9FE6-E732DB1918E9}" presName="negArrow" presStyleCnt="0"/>
      <dgm:spPr/>
    </dgm:pt>
    <dgm:pt modelId="{5DA881B8-A84C-4F40-984A-BF57C359A743}" type="pres">
      <dgm:prSet presAssocID="{E09FB74C-6133-4624-9FE6-E732DB1918E9}" presName="backgroundArrow" presStyleLbl="node1" presStyleIdx="0" presStyleCnt="1"/>
      <dgm:spPr/>
    </dgm:pt>
  </dgm:ptLst>
  <dgm:cxnLst>
    <dgm:cxn modelId="{A2C4C9BE-BB8F-45FF-AFA7-A38F4F20F9E7}" type="presOf" srcId="{FBC95A64-4F37-405C-A297-4AB83F7D5A51}" destId="{8EA7E22A-9C4A-4B92-9EEB-C8CF8BA915B9}" srcOrd="0" destOrd="0" presId="urn:microsoft.com/office/officeart/2005/8/layout/hProcess3"/>
    <dgm:cxn modelId="{9AB33BAD-1B8F-4B31-B379-BF51340D9A16}" type="presOf" srcId="{E09FB74C-6133-4624-9FE6-E732DB1918E9}" destId="{6174D9D1-2577-47B4-ACA3-DA28D5BF0C1D}" srcOrd="0" destOrd="0" presId="urn:microsoft.com/office/officeart/2005/8/layout/hProcess3"/>
    <dgm:cxn modelId="{E27B36BE-B237-4D56-AF35-39148BF828AA}" type="presOf" srcId="{751A1D01-EAB1-4030-8ABE-5D58E36E1438}" destId="{EC1CC61E-6952-43C5-A679-41640DF83635}" srcOrd="0" destOrd="0" presId="urn:microsoft.com/office/officeart/2005/8/layout/hProcess3"/>
    <dgm:cxn modelId="{E82DCF81-BA5A-4064-B724-41C92C7A646A}" srcId="{E09FB74C-6133-4624-9FE6-E732DB1918E9}" destId="{FBC95A64-4F37-405C-A297-4AB83F7D5A51}" srcOrd="2" destOrd="0" parTransId="{67A4D88D-5F9F-476A-AD40-71BDCFE996A1}" sibTransId="{227D8755-BD29-441C-A087-8D811D8CE449}"/>
    <dgm:cxn modelId="{DB546BC0-DE68-4217-989E-75FAC8F22422}" type="presOf" srcId="{2774CD34-2DE0-4009-BC9C-2979230358C8}" destId="{0688A889-C30C-44C2-BD7A-11C6AB772871}" srcOrd="0" destOrd="0" presId="urn:microsoft.com/office/officeart/2005/8/layout/hProcess3"/>
    <dgm:cxn modelId="{E2FCA5A8-BCAE-4ACB-B6A8-BC0A954221A4}" srcId="{E09FB74C-6133-4624-9FE6-E732DB1918E9}" destId="{751A1D01-EAB1-4030-8ABE-5D58E36E1438}" srcOrd="0" destOrd="0" parTransId="{51123E1C-25C3-4362-BE61-8C98F979DE34}" sibTransId="{3CAB07C5-B250-437D-B1B9-B84BCAAC4CB6}"/>
    <dgm:cxn modelId="{C92B8B4C-2C90-496A-ADDA-8E89C5DA5573}" srcId="{E09FB74C-6133-4624-9FE6-E732DB1918E9}" destId="{2774CD34-2DE0-4009-BC9C-2979230358C8}" srcOrd="1" destOrd="0" parTransId="{52659E28-81FB-4767-BE5A-02BA0670A006}" sibTransId="{21A67FCC-B1C6-4E77-8DCA-A15E0A4CC515}"/>
    <dgm:cxn modelId="{AAD85FDD-713F-4785-80A4-6740A26D45E5}" type="presParOf" srcId="{6174D9D1-2577-47B4-ACA3-DA28D5BF0C1D}" destId="{DBB7CDC9-C20A-437A-9FD0-53EB58A5949E}" srcOrd="0" destOrd="0" presId="urn:microsoft.com/office/officeart/2005/8/layout/hProcess3"/>
    <dgm:cxn modelId="{2D1FB83A-4B3F-4E54-86B8-010C215AB06D}" type="presParOf" srcId="{6174D9D1-2577-47B4-ACA3-DA28D5BF0C1D}" destId="{E9B9CD6B-8BF4-42DA-A1A2-310EBCADF8B6}" srcOrd="1" destOrd="0" presId="urn:microsoft.com/office/officeart/2005/8/layout/hProcess3"/>
    <dgm:cxn modelId="{77E64DE0-55D4-4EFA-855B-8DFD61668CD2}" type="presParOf" srcId="{E9B9CD6B-8BF4-42DA-A1A2-310EBCADF8B6}" destId="{B28014C1-FCDC-40F2-AD24-A1DC4A877B36}" srcOrd="0" destOrd="0" presId="urn:microsoft.com/office/officeart/2005/8/layout/hProcess3"/>
    <dgm:cxn modelId="{096F6FE5-0AC5-4842-BC0C-915BF77C0C25}" type="presParOf" srcId="{E9B9CD6B-8BF4-42DA-A1A2-310EBCADF8B6}" destId="{9E6DCFF7-07E6-4E21-91A7-E54C07537846}" srcOrd="1" destOrd="0" presId="urn:microsoft.com/office/officeart/2005/8/layout/hProcess3"/>
    <dgm:cxn modelId="{07862796-F1FE-4343-822C-792DEA304ADD}" type="presParOf" srcId="{9E6DCFF7-07E6-4E21-91A7-E54C07537846}" destId="{7FD97E62-366F-4304-9685-B5B4D61A14AA}" srcOrd="0" destOrd="0" presId="urn:microsoft.com/office/officeart/2005/8/layout/hProcess3"/>
    <dgm:cxn modelId="{FEF9B673-2708-4A6D-961A-B5334849A655}" type="presParOf" srcId="{9E6DCFF7-07E6-4E21-91A7-E54C07537846}" destId="{EC1CC61E-6952-43C5-A679-41640DF83635}" srcOrd="1" destOrd="0" presId="urn:microsoft.com/office/officeart/2005/8/layout/hProcess3"/>
    <dgm:cxn modelId="{FC114287-EEAB-4AE2-8E26-B07A53610939}" type="presParOf" srcId="{9E6DCFF7-07E6-4E21-91A7-E54C07537846}" destId="{F01613E2-B802-49D3-A105-57256A50EF8F}" srcOrd="2" destOrd="0" presId="urn:microsoft.com/office/officeart/2005/8/layout/hProcess3"/>
    <dgm:cxn modelId="{65A96ED6-A859-432E-9544-19354D8E468E}" type="presParOf" srcId="{9E6DCFF7-07E6-4E21-91A7-E54C07537846}" destId="{EE3547BA-2B6C-45CA-B8C2-A12CC008EDC0}" srcOrd="3" destOrd="0" presId="urn:microsoft.com/office/officeart/2005/8/layout/hProcess3"/>
    <dgm:cxn modelId="{41C0DB7F-6B5E-4FFA-A42F-1D398C28A09F}" type="presParOf" srcId="{E9B9CD6B-8BF4-42DA-A1A2-310EBCADF8B6}" destId="{CD495EB1-EA86-4FBD-B1AD-BB7238C5102E}" srcOrd="2" destOrd="0" presId="urn:microsoft.com/office/officeart/2005/8/layout/hProcess3"/>
    <dgm:cxn modelId="{E99C9517-3630-4395-88AF-F7D3BAC25189}" type="presParOf" srcId="{E9B9CD6B-8BF4-42DA-A1A2-310EBCADF8B6}" destId="{A33FFE06-4CE6-453D-9068-89E0DDFF2A8B}" srcOrd="3" destOrd="0" presId="urn:microsoft.com/office/officeart/2005/8/layout/hProcess3"/>
    <dgm:cxn modelId="{7678460E-FDE3-4516-BB2F-3B5F5BB3F479}" type="presParOf" srcId="{A33FFE06-4CE6-453D-9068-89E0DDFF2A8B}" destId="{F4FEDDFA-3C3C-4777-891F-A132FDF6FF89}" srcOrd="0" destOrd="0" presId="urn:microsoft.com/office/officeart/2005/8/layout/hProcess3"/>
    <dgm:cxn modelId="{C4B548C7-2225-4A66-8249-6D7CBB2316E6}" type="presParOf" srcId="{A33FFE06-4CE6-453D-9068-89E0DDFF2A8B}" destId="{0688A889-C30C-44C2-BD7A-11C6AB772871}" srcOrd="1" destOrd="0" presId="urn:microsoft.com/office/officeart/2005/8/layout/hProcess3"/>
    <dgm:cxn modelId="{6D578E4D-3ED2-4116-BE59-1DC7A85794C3}" type="presParOf" srcId="{A33FFE06-4CE6-453D-9068-89E0DDFF2A8B}" destId="{CB7D5C71-5D90-44BD-AFD1-9F4AB196DFD7}" srcOrd="2" destOrd="0" presId="urn:microsoft.com/office/officeart/2005/8/layout/hProcess3"/>
    <dgm:cxn modelId="{EF307383-33DF-4E16-B596-3828597A5412}" type="presParOf" srcId="{A33FFE06-4CE6-453D-9068-89E0DDFF2A8B}" destId="{BA9057BC-32DE-4F8A-8D9F-8BE99867D450}" srcOrd="3" destOrd="0" presId="urn:microsoft.com/office/officeart/2005/8/layout/hProcess3"/>
    <dgm:cxn modelId="{7B49A597-015E-4BB5-96AD-DAC0E7EA4C44}" type="presParOf" srcId="{E9B9CD6B-8BF4-42DA-A1A2-310EBCADF8B6}" destId="{ABDB676F-92BF-49AA-BBEE-D23F36AD8FFF}" srcOrd="4" destOrd="0" presId="urn:microsoft.com/office/officeart/2005/8/layout/hProcess3"/>
    <dgm:cxn modelId="{B0CC3207-57B9-40D9-8BF3-B04FC5C43523}" type="presParOf" srcId="{E9B9CD6B-8BF4-42DA-A1A2-310EBCADF8B6}" destId="{6BA9FBE9-DDA4-4D53-AF52-7D5801A38381}" srcOrd="5" destOrd="0" presId="urn:microsoft.com/office/officeart/2005/8/layout/hProcess3"/>
    <dgm:cxn modelId="{22F9BB9D-C97B-464D-9CEB-70903E86AD50}" type="presParOf" srcId="{6BA9FBE9-DDA4-4D53-AF52-7D5801A38381}" destId="{50853A69-7175-45EA-9081-61AD44C2CB81}" srcOrd="0" destOrd="0" presId="urn:microsoft.com/office/officeart/2005/8/layout/hProcess3"/>
    <dgm:cxn modelId="{61F80E0D-103E-41AC-A1FB-53C9AAAAD47D}" type="presParOf" srcId="{6BA9FBE9-DDA4-4D53-AF52-7D5801A38381}" destId="{8EA7E22A-9C4A-4B92-9EEB-C8CF8BA915B9}" srcOrd="1" destOrd="0" presId="urn:microsoft.com/office/officeart/2005/8/layout/hProcess3"/>
    <dgm:cxn modelId="{B2A64FB0-F89A-4869-8F54-70C03BB3EBC5}" type="presParOf" srcId="{6BA9FBE9-DDA4-4D53-AF52-7D5801A38381}" destId="{81F8C270-6632-4637-ACE6-4A36DEF79D3B}" srcOrd="2" destOrd="0" presId="urn:microsoft.com/office/officeart/2005/8/layout/hProcess3"/>
    <dgm:cxn modelId="{D911095E-2FC4-4BFF-931B-79575A66C167}" type="presParOf" srcId="{6BA9FBE9-DDA4-4D53-AF52-7D5801A38381}" destId="{81F849CF-BA1F-40C5-8434-D58288703F8C}" srcOrd="3" destOrd="0" presId="urn:microsoft.com/office/officeart/2005/8/layout/hProcess3"/>
    <dgm:cxn modelId="{A3A9B16F-0560-4B39-834A-DF3E105E1912}" type="presParOf" srcId="{E9B9CD6B-8BF4-42DA-A1A2-310EBCADF8B6}" destId="{B83324A9-D0F6-4413-BA43-4778E979A02D}" srcOrd="6" destOrd="0" presId="urn:microsoft.com/office/officeart/2005/8/layout/hProcess3"/>
    <dgm:cxn modelId="{5F167197-CB8E-4F94-A2CF-B61A78DC691F}" type="presParOf" srcId="{E9B9CD6B-8BF4-42DA-A1A2-310EBCADF8B6}" destId="{ACF7F3F5-FE5C-4CBA-BBD6-4346CED62669}" srcOrd="7" destOrd="0" presId="urn:microsoft.com/office/officeart/2005/8/layout/hProcess3"/>
    <dgm:cxn modelId="{8AE2BD78-76CB-4818-A243-5160B762348C}" type="presParOf" srcId="{E9B9CD6B-8BF4-42DA-A1A2-310EBCADF8B6}" destId="{5DA881B8-A84C-4F40-984A-BF57C359A743}" srcOrd="8"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5A4E0-ED00-4DB6-9E50-5F6BFAD7827E}" type="doc">
      <dgm:prSet loTypeId="urn:microsoft.com/office/officeart/2005/8/layout/chevron1" loCatId="process" qsTypeId="urn:microsoft.com/office/officeart/2005/8/quickstyle/simple1" qsCatId="simple" csTypeId="urn:microsoft.com/office/officeart/2005/8/colors/accent0_3" csCatId="mainScheme" phldr="1"/>
      <dgm:spPr/>
    </dgm:pt>
    <dgm:pt modelId="{A2736183-CC5A-4936-9451-B1726CDD412C}">
      <dgm:prSet phldrT="[Text]"/>
      <dgm:spPr/>
      <dgm:t>
        <a:bodyPr/>
        <a:lstStyle/>
        <a:p>
          <a:r>
            <a:rPr lang="en-US" dirty="0"/>
            <a:t>Feb</a:t>
          </a:r>
        </a:p>
      </dgm:t>
    </dgm:pt>
    <dgm:pt modelId="{1FF5E1CE-3707-4746-8EAA-3A76457BB9C3}" type="parTrans" cxnId="{FD7DA519-5FD2-4708-BBFB-520CA713E5EA}">
      <dgm:prSet/>
      <dgm:spPr/>
      <dgm:t>
        <a:bodyPr/>
        <a:lstStyle/>
        <a:p>
          <a:endParaRPr lang="en-US"/>
        </a:p>
      </dgm:t>
    </dgm:pt>
    <dgm:pt modelId="{37A9BBFF-D848-48F6-BDEF-6DFC65F575C7}" type="sibTrans" cxnId="{FD7DA519-5FD2-4708-BBFB-520CA713E5EA}">
      <dgm:prSet/>
      <dgm:spPr/>
      <dgm:t>
        <a:bodyPr/>
        <a:lstStyle/>
        <a:p>
          <a:endParaRPr lang="en-US"/>
        </a:p>
      </dgm:t>
    </dgm:pt>
    <dgm:pt modelId="{5DBC7557-0CA2-4F8B-809D-5CEF2DEB0741}">
      <dgm:prSet phldrT="[Text]"/>
      <dgm:spPr/>
      <dgm:t>
        <a:bodyPr/>
        <a:lstStyle/>
        <a:p>
          <a:r>
            <a:rPr lang="en-US" dirty="0"/>
            <a:t>April</a:t>
          </a:r>
        </a:p>
      </dgm:t>
    </dgm:pt>
    <dgm:pt modelId="{755A7281-D3A8-46E2-ADC6-ADCF15D23BFC}" type="parTrans" cxnId="{F858D5AD-4CB5-46FE-93EF-EE4A64C88DA3}">
      <dgm:prSet/>
      <dgm:spPr/>
      <dgm:t>
        <a:bodyPr/>
        <a:lstStyle/>
        <a:p>
          <a:endParaRPr lang="en-US"/>
        </a:p>
      </dgm:t>
    </dgm:pt>
    <dgm:pt modelId="{AE5F326A-8301-456A-A40D-4C530F4F6BC1}" type="sibTrans" cxnId="{F858D5AD-4CB5-46FE-93EF-EE4A64C88DA3}">
      <dgm:prSet/>
      <dgm:spPr/>
      <dgm:t>
        <a:bodyPr/>
        <a:lstStyle/>
        <a:p>
          <a:endParaRPr lang="en-US"/>
        </a:p>
      </dgm:t>
    </dgm:pt>
    <dgm:pt modelId="{019BE1EA-6895-41D8-9E46-FEC8C39874F5}">
      <dgm:prSet phldrT="[Text]"/>
      <dgm:spPr/>
      <dgm:t>
        <a:bodyPr/>
        <a:lstStyle/>
        <a:p>
          <a:r>
            <a:rPr lang="en-US" dirty="0"/>
            <a:t>June</a:t>
          </a:r>
        </a:p>
      </dgm:t>
    </dgm:pt>
    <dgm:pt modelId="{1DBCAECE-FFA6-4191-B5C6-35FFC64DBE91}" type="parTrans" cxnId="{A3735530-9440-469C-B690-48F5811CBCA7}">
      <dgm:prSet/>
      <dgm:spPr/>
      <dgm:t>
        <a:bodyPr/>
        <a:lstStyle/>
        <a:p>
          <a:endParaRPr lang="en-US"/>
        </a:p>
      </dgm:t>
    </dgm:pt>
    <dgm:pt modelId="{B14E2E66-DFE0-47EC-ACEB-AEA6E7800883}" type="sibTrans" cxnId="{A3735530-9440-469C-B690-48F5811CBCA7}">
      <dgm:prSet/>
      <dgm:spPr/>
      <dgm:t>
        <a:bodyPr/>
        <a:lstStyle/>
        <a:p>
          <a:endParaRPr lang="en-US"/>
        </a:p>
      </dgm:t>
    </dgm:pt>
    <dgm:pt modelId="{E0755364-2FED-4328-A3FE-2999094F1FDC}">
      <dgm:prSet phldrT="[Text]"/>
      <dgm:spPr/>
      <dgm:t>
        <a:bodyPr/>
        <a:lstStyle/>
        <a:p>
          <a:r>
            <a:rPr lang="en-US" dirty="0"/>
            <a:t>March</a:t>
          </a:r>
        </a:p>
      </dgm:t>
    </dgm:pt>
    <dgm:pt modelId="{56BC2C2C-B830-4C3C-A22C-4DDDFCE2653A}" type="parTrans" cxnId="{8F3BC378-0A22-424D-A2B0-76EC78B99688}">
      <dgm:prSet/>
      <dgm:spPr/>
      <dgm:t>
        <a:bodyPr/>
        <a:lstStyle/>
        <a:p>
          <a:endParaRPr lang="en-US"/>
        </a:p>
      </dgm:t>
    </dgm:pt>
    <dgm:pt modelId="{2B40C8E4-1768-41F7-865E-6EAB411372EE}" type="sibTrans" cxnId="{8F3BC378-0A22-424D-A2B0-76EC78B99688}">
      <dgm:prSet/>
      <dgm:spPr/>
      <dgm:t>
        <a:bodyPr/>
        <a:lstStyle/>
        <a:p>
          <a:endParaRPr lang="en-US"/>
        </a:p>
      </dgm:t>
    </dgm:pt>
    <dgm:pt modelId="{14089131-946C-4C8E-8882-DB1F87CAB2CD}">
      <dgm:prSet phldrT="[Text]"/>
      <dgm:spPr/>
      <dgm:t>
        <a:bodyPr/>
        <a:lstStyle/>
        <a:p>
          <a:r>
            <a:rPr lang="en-US" dirty="0"/>
            <a:t>September</a:t>
          </a:r>
        </a:p>
      </dgm:t>
    </dgm:pt>
    <dgm:pt modelId="{4DE3545D-6914-43D9-8365-D444F5994A85}" type="parTrans" cxnId="{81E36347-E3EE-49C8-BCDE-C9DB426A8338}">
      <dgm:prSet/>
      <dgm:spPr/>
      <dgm:t>
        <a:bodyPr/>
        <a:lstStyle/>
        <a:p>
          <a:endParaRPr lang="en-US"/>
        </a:p>
      </dgm:t>
    </dgm:pt>
    <dgm:pt modelId="{B9DC61F7-A368-4803-B88C-7631D91BBB15}" type="sibTrans" cxnId="{81E36347-E3EE-49C8-BCDE-C9DB426A8338}">
      <dgm:prSet/>
      <dgm:spPr/>
      <dgm:t>
        <a:bodyPr/>
        <a:lstStyle/>
        <a:p>
          <a:endParaRPr lang="en-US"/>
        </a:p>
      </dgm:t>
    </dgm:pt>
    <dgm:pt modelId="{5D80F098-10AA-48CD-A290-E0B96C5162B0}">
      <dgm:prSet phldrT="[Text]"/>
      <dgm:spPr/>
      <dgm:t>
        <a:bodyPr/>
        <a:lstStyle/>
        <a:p>
          <a:r>
            <a:rPr lang="en-US" dirty="0"/>
            <a:t>December</a:t>
          </a:r>
        </a:p>
      </dgm:t>
    </dgm:pt>
    <dgm:pt modelId="{C62404E4-06D4-491D-9534-B033911E35DE}" type="parTrans" cxnId="{00C792D1-6325-4C4C-B446-B21E816A3B5E}">
      <dgm:prSet/>
      <dgm:spPr/>
      <dgm:t>
        <a:bodyPr/>
        <a:lstStyle/>
        <a:p>
          <a:endParaRPr lang="en-US"/>
        </a:p>
      </dgm:t>
    </dgm:pt>
    <dgm:pt modelId="{99D13BF5-3243-4AF1-9ED2-008CE00508D0}" type="sibTrans" cxnId="{00C792D1-6325-4C4C-B446-B21E816A3B5E}">
      <dgm:prSet/>
      <dgm:spPr/>
      <dgm:t>
        <a:bodyPr/>
        <a:lstStyle/>
        <a:p>
          <a:endParaRPr lang="en-US"/>
        </a:p>
      </dgm:t>
    </dgm:pt>
    <dgm:pt modelId="{F1BF6DDB-15D6-4046-84B0-ECEA0E7BC0CB}">
      <dgm:prSet phldrT="[Text]"/>
      <dgm:spPr/>
      <dgm:t>
        <a:bodyPr/>
        <a:lstStyle/>
        <a:p>
          <a:r>
            <a:rPr lang="en-US" dirty="0"/>
            <a:t>Advisory Committee kickoff</a:t>
          </a:r>
        </a:p>
      </dgm:t>
    </dgm:pt>
    <dgm:pt modelId="{D597563A-2B4E-4D35-94B0-9D4338AE1229}" type="parTrans" cxnId="{338436E9-89E0-4643-9708-54AC5BDE3E10}">
      <dgm:prSet/>
      <dgm:spPr/>
      <dgm:t>
        <a:bodyPr/>
        <a:lstStyle/>
        <a:p>
          <a:endParaRPr lang="en-US"/>
        </a:p>
      </dgm:t>
    </dgm:pt>
    <dgm:pt modelId="{36CF4642-4B57-4D76-BB0A-9C81269337BF}" type="sibTrans" cxnId="{338436E9-89E0-4643-9708-54AC5BDE3E10}">
      <dgm:prSet/>
      <dgm:spPr/>
      <dgm:t>
        <a:bodyPr/>
        <a:lstStyle/>
        <a:p>
          <a:endParaRPr lang="en-US"/>
        </a:p>
      </dgm:t>
    </dgm:pt>
    <dgm:pt modelId="{C291D495-D17B-450F-BCF0-F8FB86D52FBF}">
      <dgm:prSet phldrT="[Text]"/>
      <dgm:spPr/>
      <dgm:t>
        <a:bodyPr/>
        <a:lstStyle/>
        <a:p>
          <a:r>
            <a:rPr lang="en-US" dirty="0"/>
            <a:t>Review current water-related goals (program and projects)</a:t>
          </a:r>
        </a:p>
      </dgm:t>
    </dgm:pt>
    <dgm:pt modelId="{4E86B723-EE57-47C1-888A-7530CBCC9A95}" type="parTrans" cxnId="{49E949BB-100E-45D6-927A-8BDE964A4446}">
      <dgm:prSet/>
      <dgm:spPr/>
      <dgm:t>
        <a:bodyPr/>
        <a:lstStyle/>
        <a:p>
          <a:endParaRPr lang="en-US"/>
        </a:p>
      </dgm:t>
    </dgm:pt>
    <dgm:pt modelId="{1B4181DF-FE08-4E99-9152-FE7B251813E1}" type="sibTrans" cxnId="{49E949BB-100E-45D6-927A-8BDE964A4446}">
      <dgm:prSet/>
      <dgm:spPr/>
      <dgm:t>
        <a:bodyPr/>
        <a:lstStyle/>
        <a:p>
          <a:endParaRPr lang="en-US"/>
        </a:p>
      </dgm:t>
    </dgm:pt>
    <dgm:pt modelId="{DB719EB8-1CB2-459E-804E-AFD83B6E4A04}">
      <dgm:prSet phldrT="[Text]"/>
      <dgm:spPr/>
      <dgm:t>
        <a:bodyPr/>
        <a:lstStyle/>
        <a:p>
          <a:r>
            <a:rPr lang="en-US" dirty="0"/>
            <a:t>Finalize preliminary WREP goals</a:t>
          </a:r>
        </a:p>
      </dgm:t>
    </dgm:pt>
    <dgm:pt modelId="{4AAD5842-6708-4BB4-AAA0-FCC5753B0FE5}" type="parTrans" cxnId="{ED712188-E032-4665-8131-8F35DD3FFE49}">
      <dgm:prSet/>
      <dgm:spPr/>
      <dgm:t>
        <a:bodyPr/>
        <a:lstStyle/>
        <a:p>
          <a:endParaRPr lang="en-US"/>
        </a:p>
      </dgm:t>
    </dgm:pt>
    <dgm:pt modelId="{2EF16ECA-A16D-47C9-B2D0-6932373B59CA}" type="sibTrans" cxnId="{ED712188-E032-4665-8131-8F35DD3FFE49}">
      <dgm:prSet/>
      <dgm:spPr/>
      <dgm:t>
        <a:bodyPr/>
        <a:lstStyle/>
        <a:p>
          <a:endParaRPr lang="en-US"/>
        </a:p>
      </dgm:t>
    </dgm:pt>
    <dgm:pt modelId="{5ABDA638-98D6-4D92-ABB6-C6B93FA59041}">
      <dgm:prSet phldrT="[Text]"/>
      <dgm:spPr/>
      <dgm:t>
        <a:bodyPr/>
        <a:lstStyle/>
        <a:p>
          <a:r>
            <a:rPr lang="en-US" dirty="0"/>
            <a:t>Review goal costs and preliminary cost share formula</a:t>
          </a:r>
        </a:p>
      </dgm:t>
    </dgm:pt>
    <dgm:pt modelId="{B93B2DCE-6E36-4E56-888F-6DF621E0B29D}" type="parTrans" cxnId="{A95A4164-49B7-4916-9DA2-E777A0F05B23}">
      <dgm:prSet/>
      <dgm:spPr/>
      <dgm:t>
        <a:bodyPr/>
        <a:lstStyle/>
        <a:p>
          <a:endParaRPr lang="en-US"/>
        </a:p>
      </dgm:t>
    </dgm:pt>
    <dgm:pt modelId="{01B6E1DD-3353-4556-B19B-0B8901D001F9}" type="sibTrans" cxnId="{A95A4164-49B7-4916-9DA2-E777A0F05B23}">
      <dgm:prSet/>
      <dgm:spPr/>
      <dgm:t>
        <a:bodyPr/>
        <a:lstStyle/>
        <a:p>
          <a:endParaRPr lang="en-US"/>
        </a:p>
      </dgm:t>
    </dgm:pt>
    <dgm:pt modelId="{4C4AA824-5713-47D2-8DEE-6FFFEC003849}">
      <dgm:prSet phldrT="[Text]"/>
      <dgm:spPr/>
      <dgm:t>
        <a:bodyPr/>
        <a:lstStyle/>
        <a:p>
          <a:r>
            <a:rPr lang="en-US" dirty="0"/>
            <a:t>Finalize program and project(s) offerings and cost share formula</a:t>
          </a:r>
        </a:p>
      </dgm:t>
    </dgm:pt>
    <dgm:pt modelId="{B9282C36-5631-4DE1-A27A-A4180BB2301D}" type="parTrans" cxnId="{0E348E3A-A08F-4632-A632-E5522C80DF18}">
      <dgm:prSet/>
      <dgm:spPr/>
      <dgm:t>
        <a:bodyPr/>
        <a:lstStyle/>
        <a:p>
          <a:endParaRPr lang="en-US"/>
        </a:p>
      </dgm:t>
    </dgm:pt>
    <dgm:pt modelId="{AABF0517-6CFB-4A27-9F01-B7D25C4B43E4}" type="sibTrans" cxnId="{0E348E3A-A08F-4632-A632-E5522C80DF18}">
      <dgm:prSet/>
      <dgm:spPr/>
      <dgm:t>
        <a:bodyPr/>
        <a:lstStyle/>
        <a:p>
          <a:endParaRPr lang="en-US"/>
        </a:p>
      </dgm:t>
    </dgm:pt>
    <dgm:pt modelId="{39935910-613C-4D23-A707-3DF9C7F47062}">
      <dgm:prSet phldrT="[Text]"/>
      <dgm:spPr/>
      <dgm:t>
        <a:bodyPr/>
        <a:lstStyle/>
        <a:p>
          <a:r>
            <a:rPr lang="en-US" dirty="0"/>
            <a:t>Elected officials (County and local) approval of program</a:t>
          </a:r>
        </a:p>
      </dgm:t>
    </dgm:pt>
    <dgm:pt modelId="{9820F92B-881C-4D7A-8D49-5A799FEA036E}" type="parTrans" cxnId="{EB5BC20B-A1A4-4FE1-A855-EC2E0FB770C4}">
      <dgm:prSet/>
      <dgm:spPr/>
      <dgm:t>
        <a:bodyPr/>
        <a:lstStyle/>
        <a:p>
          <a:endParaRPr lang="en-US"/>
        </a:p>
      </dgm:t>
    </dgm:pt>
    <dgm:pt modelId="{A9DFD408-6414-4FC6-9DC6-E55405ED83B5}" type="sibTrans" cxnId="{EB5BC20B-A1A4-4FE1-A855-EC2E0FB770C4}">
      <dgm:prSet/>
      <dgm:spPr/>
      <dgm:t>
        <a:bodyPr/>
        <a:lstStyle/>
        <a:p>
          <a:endParaRPr lang="en-US"/>
        </a:p>
      </dgm:t>
    </dgm:pt>
    <dgm:pt modelId="{63D85036-FB07-4F12-8CDF-F6D359C20EF3}">
      <dgm:prSet phldrT="[Text]"/>
      <dgm:spPr/>
      <dgm:t>
        <a:bodyPr/>
        <a:lstStyle/>
        <a:p>
          <a:r>
            <a:rPr lang="en-US" dirty="0"/>
            <a:t>Prepare for 2024 implementation</a:t>
          </a:r>
        </a:p>
      </dgm:t>
    </dgm:pt>
    <dgm:pt modelId="{98E1D048-BD91-4B01-8A58-9A24C3B356FF}" type="parTrans" cxnId="{F8196955-26AE-427B-9FE8-4E25977B9EB7}">
      <dgm:prSet/>
      <dgm:spPr/>
      <dgm:t>
        <a:bodyPr/>
        <a:lstStyle/>
        <a:p>
          <a:endParaRPr lang="en-US"/>
        </a:p>
      </dgm:t>
    </dgm:pt>
    <dgm:pt modelId="{085894C3-307B-40AC-80B3-4083C15CCA6D}" type="sibTrans" cxnId="{F8196955-26AE-427B-9FE8-4E25977B9EB7}">
      <dgm:prSet/>
      <dgm:spPr/>
      <dgm:t>
        <a:bodyPr/>
        <a:lstStyle/>
        <a:p>
          <a:endParaRPr lang="en-US"/>
        </a:p>
      </dgm:t>
    </dgm:pt>
    <dgm:pt modelId="{A72126A5-EC73-47B9-9C6C-FEB4D6BF8A78}">
      <dgm:prSet phldrT="[Text]"/>
      <dgm:spPr/>
      <dgm:t>
        <a:bodyPr/>
        <a:lstStyle/>
        <a:p>
          <a:r>
            <a:rPr lang="en-US" dirty="0"/>
            <a:t>Review the CAP</a:t>
          </a:r>
        </a:p>
      </dgm:t>
    </dgm:pt>
    <dgm:pt modelId="{7A97407C-CB8F-4843-884C-222BBB949CA7}" type="parTrans" cxnId="{548723EA-654C-4A30-BEF4-F8E8E94DB83B}">
      <dgm:prSet/>
      <dgm:spPr/>
      <dgm:t>
        <a:bodyPr/>
        <a:lstStyle/>
        <a:p>
          <a:endParaRPr lang="en-US"/>
        </a:p>
      </dgm:t>
    </dgm:pt>
    <dgm:pt modelId="{14F31178-7927-436F-AE75-2CDF55221B63}" type="sibTrans" cxnId="{548723EA-654C-4A30-BEF4-F8E8E94DB83B}">
      <dgm:prSet/>
      <dgm:spPr/>
      <dgm:t>
        <a:bodyPr/>
        <a:lstStyle/>
        <a:p>
          <a:endParaRPr lang="en-US"/>
        </a:p>
      </dgm:t>
    </dgm:pt>
    <dgm:pt modelId="{820B6B8D-EACF-49DC-B06B-88407EC66996}">
      <dgm:prSet phldrT="[Text]"/>
      <dgm:spPr/>
      <dgm:t>
        <a:bodyPr/>
        <a:lstStyle/>
        <a:p>
          <a:r>
            <a:rPr lang="en-US" dirty="0"/>
            <a:t>Finalize CAP request</a:t>
          </a:r>
        </a:p>
      </dgm:t>
    </dgm:pt>
    <dgm:pt modelId="{E94E19CE-74DA-41EF-93C7-CD9057D08FED}" type="parTrans" cxnId="{D4110CC0-714F-4BBD-8962-7865E1E914EB}">
      <dgm:prSet/>
      <dgm:spPr/>
      <dgm:t>
        <a:bodyPr/>
        <a:lstStyle/>
        <a:p>
          <a:endParaRPr lang="en-US"/>
        </a:p>
      </dgm:t>
    </dgm:pt>
    <dgm:pt modelId="{997582B7-6532-4B8F-A97F-F4E830A28FED}" type="sibTrans" cxnId="{D4110CC0-714F-4BBD-8962-7865E1E914EB}">
      <dgm:prSet/>
      <dgm:spPr/>
      <dgm:t>
        <a:bodyPr/>
        <a:lstStyle/>
        <a:p>
          <a:endParaRPr lang="en-US"/>
        </a:p>
      </dgm:t>
    </dgm:pt>
    <dgm:pt modelId="{5F6670EC-7E12-4E6D-80C0-41036CDF6E09}" type="pres">
      <dgm:prSet presAssocID="{91C5A4E0-ED00-4DB6-9E50-5F6BFAD7827E}" presName="Name0" presStyleCnt="0">
        <dgm:presLayoutVars>
          <dgm:dir/>
          <dgm:animLvl val="lvl"/>
          <dgm:resizeHandles val="exact"/>
        </dgm:presLayoutVars>
      </dgm:prSet>
      <dgm:spPr/>
    </dgm:pt>
    <dgm:pt modelId="{9759CD1D-F404-42A7-9FD4-E090135D9E46}" type="pres">
      <dgm:prSet presAssocID="{A2736183-CC5A-4936-9451-B1726CDD412C}" presName="composite" presStyleCnt="0"/>
      <dgm:spPr/>
    </dgm:pt>
    <dgm:pt modelId="{1F52B65C-94BE-4A40-BCF3-14CF97387EB0}" type="pres">
      <dgm:prSet presAssocID="{A2736183-CC5A-4936-9451-B1726CDD412C}" presName="parTx" presStyleLbl="node1" presStyleIdx="0" presStyleCnt="6">
        <dgm:presLayoutVars>
          <dgm:chMax val="0"/>
          <dgm:chPref val="0"/>
          <dgm:bulletEnabled val="1"/>
        </dgm:presLayoutVars>
      </dgm:prSet>
      <dgm:spPr/>
      <dgm:t>
        <a:bodyPr/>
        <a:lstStyle/>
        <a:p>
          <a:endParaRPr lang="en-US"/>
        </a:p>
      </dgm:t>
    </dgm:pt>
    <dgm:pt modelId="{AE587AF6-1CC4-4628-AB54-E5B69F2C3179}" type="pres">
      <dgm:prSet presAssocID="{A2736183-CC5A-4936-9451-B1726CDD412C}" presName="desTx" presStyleLbl="revTx" presStyleIdx="0" presStyleCnt="6">
        <dgm:presLayoutVars>
          <dgm:bulletEnabled val="1"/>
        </dgm:presLayoutVars>
      </dgm:prSet>
      <dgm:spPr/>
      <dgm:t>
        <a:bodyPr/>
        <a:lstStyle/>
        <a:p>
          <a:endParaRPr lang="en-US"/>
        </a:p>
      </dgm:t>
    </dgm:pt>
    <dgm:pt modelId="{3BA73362-A77D-4EEA-8CBC-4644BCB8A57E}" type="pres">
      <dgm:prSet presAssocID="{37A9BBFF-D848-48F6-BDEF-6DFC65F575C7}" presName="space" presStyleCnt="0"/>
      <dgm:spPr/>
    </dgm:pt>
    <dgm:pt modelId="{37BED0D0-3300-439E-8EBD-A92264D0EEDB}" type="pres">
      <dgm:prSet presAssocID="{E0755364-2FED-4328-A3FE-2999094F1FDC}" presName="composite" presStyleCnt="0"/>
      <dgm:spPr/>
    </dgm:pt>
    <dgm:pt modelId="{37D5EF4F-CAD5-4028-8DA0-B6FBF1F98B07}" type="pres">
      <dgm:prSet presAssocID="{E0755364-2FED-4328-A3FE-2999094F1FDC}" presName="parTx" presStyleLbl="node1" presStyleIdx="1" presStyleCnt="6">
        <dgm:presLayoutVars>
          <dgm:chMax val="0"/>
          <dgm:chPref val="0"/>
          <dgm:bulletEnabled val="1"/>
        </dgm:presLayoutVars>
      </dgm:prSet>
      <dgm:spPr/>
      <dgm:t>
        <a:bodyPr/>
        <a:lstStyle/>
        <a:p>
          <a:endParaRPr lang="en-US"/>
        </a:p>
      </dgm:t>
    </dgm:pt>
    <dgm:pt modelId="{3C8B27BB-8A54-4280-BD69-E28FC31508E7}" type="pres">
      <dgm:prSet presAssocID="{E0755364-2FED-4328-A3FE-2999094F1FDC}" presName="desTx" presStyleLbl="revTx" presStyleIdx="1" presStyleCnt="6">
        <dgm:presLayoutVars>
          <dgm:bulletEnabled val="1"/>
        </dgm:presLayoutVars>
      </dgm:prSet>
      <dgm:spPr/>
      <dgm:t>
        <a:bodyPr/>
        <a:lstStyle/>
        <a:p>
          <a:endParaRPr lang="en-US"/>
        </a:p>
      </dgm:t>
    </dgm:pt>
    <dgm:pt modelId="{F631A09B-5E87-4636-B636-BBECC57B27CA}" type="pres">
      <dgm:prSet presAssocID="{2B40C8E4-1768-41F7-865E-6EAB411372EE}" presName="space" presStyleCnt="0"/>
      <dgm:spPr/>
    </dgm:pt>
    <dgm:pt modelId="{1D9B33AD-9622-4B93-BCF1-A46299958166}" type="pres">
      <dgm:prSet presAssocID="{5DBC7557-0CA2-4F8B-809D-5CEF2DEB0741}" presName="composite" presStyleCnt="0"/>
      <dgm:spPr/>
    </dgm:pt>
    <dgm:pt modelId="{B032FA1D-C0FB-4ACE-9C9B-C6BC0039FB24}" type="pres">
      <dgm:prSet presAssocID="{5DBC7557-0CA2-4F8B-809D-5CEF2DEB0741}" presName="parTx" presStyleLbl="node1" presStyleIdx="2" presStyleCnt="6">
        <dgm:presLayoutVars>
          <dgm:chMax val="0"/>
          <dgm:chPref val="0"/>
          <dgm:bulletEnabled val="1"/>
        </dgm:presLayoutVars>
      </dgm:prSet>
      <dgm:spPr/>
      <dgm:t>
        <a:bodyPr/>
        <a:lstStyle/>
        <a:p>
          <a:endParaRPr lang="en-US"/>
        </a:p>
      </dgm:t>
    </dgm:pt>
    <dgm:pt modelId="{7A613585-6DC8-4E6F-B7CD-4F2C8F6F02AC}" type="pres">
      <dgm:prSet presAssocID="{5DBC7557-0CA2-4F8B-809D-5CEF2DEB0741}" presName="desTx" presStyleLbl="revTx" presStyleIdx="2" presStyleCnt="6">
        <dgm:presLayoutVars>
          <dgm:bulletEnabled val="1"/>
        </dgm:presLayoutVars>
      </dgm:prSet>
      <dgm:spPr/>
      <dgm:t>
        <a:bodyPr/>
        <a:lstStyle/>
        <a:p>
          <a:endParaRPr lang="en-US"/>
        </a:p>
      </dgm:t>
    </dgm:pt>
    <dgm:pt modelId="{636C83F5-8AB7-45D6-94E4-0E0A5BF45B2E}" type="pres">
      <dgm:prSet presAssocID="{AE5F326A-8301-456A-A40D-4C530F4F6BC1}" presName="space" presStyleCnt="0"/>
      <dgm:spPr/>
    </dgm:pt>
    <dgm:pt modelId="{F9EBEC3E-07CB-4C01-8AE9-C49984EC61AB}" type="pres">
      <dgm:prSet presAssocID="{019BE1EA-6895-41D8-9E46-FEC8C39874F5}" presName="composite" presStyleCnt="0"/>
      <dgm:spPr/>
    </dgm:pt>
    <dgm:pt modelId="{9E93E34E-99E8-4992-A1A1-60AFE8CC7864}" type="pres">
      <dgm:prSet presAssocID="{019BE1EA-6895-41D8-9E46-FEC8C39874F5}" presName="parTx" presStyleLbl="node1" presStyleIdx="3" presStyleCnt="6">
        <dgm:presLayoutVars>
          <dgm:chMax val="0"/>
          <dgm:chPref val="0"/>
          <dgm:bulletEnabled val="1"/>
        </dgm:presLayoutVars>
      </dgm:prSet>
      <dgm:spPr/>
      <dgm:t>
        <a:bodyPr/>
        <a:lstStyle/>
        <a:p>
          <a:endParaRPr lang="en-US"/>
        </a:p>
      </dgm:t>
    </dgm:pt>
    <dgm:pt modelId="{9219A176-E279-43A7-8569-1DB2DD1E69DD}" type="pres">
      <dgm:prSet presAssocID="{019BE1EA-6895-41D8-9E46-FEC8C39874F5}" presName="desTx" presStyleLbl="revTx" presStyleIdx="3" presStyleCnt="6">
        <dgm:presLayoutVars>
          <dgm:bulletEnabled val="1"/>
        </dgm:presLayoutVars>
      </dgm:prSet>
      <dgm:spPr/>
      <dgm:t>
        <a:bodyPr/>
        <a:lstStyle/>
        <a:p>
          <a:endParaRPr lang="en-US"/>
        </a:p>
      </dgm:t>
    </dgm:pt>
    <dgm:pt modelId="{860251B7-22F7-4DDE-96F2-2CC4B13DBF96}" type="pres">
      <dgm:prSet presAssocID="{B14E2E66-DFE0-47EC-ACEB-AEA6E7800883}" presName="space" presStyleCnt="0"/>
      <dgm:spPr/>
    </dgm:pt>
    <dgm:pt modelId="{05173512-8044-4EF5-9247-067A4C5B0DDC}" type="pres">
      <dgm:prSet presAssocID="{14089131-946C-4C8E-8882-DB1F87CAB2CD}" presName="composite" presStyleCnt="0"/>
      <dgm:spPr/>
    </dgm:pt>
    <dgm:pt modelId="{DEF9EC36-B107-4076-8599-4C0CA76BA0E3}" type="pres">
      <dgm:prSet presAssocID="{14089131-946C-4C8E-8882-DB1F87CAB2CD}" presName="parTx" presStyleLbl="node1" presStyleIdx="4" presStyleCnt="6">
        <dgm:presLayoutVars>
          <dgm:chMax val="0"/>
          <dgm:chPref val="0"/>
          <dgm:bulletEnabled val="1"/>
        </dgm:presLayoutVars>
      </dgm:prSet>
      <dgm:spPr/>
      <dgm:t>
        <a:bodyPr/>
        <a:lstStyle/>
        <a:p>
          <a:endParaRPr lang="en-US"/>
        </a:p>
      </dgm:t>
    </dgm:pt>
    <dgm:pt modelId="{6923E08C-8796-47DB-8952-ED2C363618B4}" type="pres">
      <dgm:prSet presAssocID="{14089131-946C-4C8E-8882-DB1F87CAB2CD}" presName="desTx" presStyleLbl="revTx" presStyleIdx="4" presStyleCnt="6">
        <dgm:presLayoutVars>
          <dgm:bulletEnabled val="1"/>
        </dgm:presLayoutVars>
      </dgm:prSet>
      <dgm:spPr/>
      <dgm:t>
        <a:bodyPr/>
        <a:lstStyle/>
        <a:p>
          <a:endParaRPr lang="en-US"/>
        </a:p>
      </dgm:t>
    </dgm:pt>
    <dgm:pt modelId="{77E5799D-E30B-441D-AC3B-5CDD2997CD07}" type="pres">
      <dgm:prSet presAssocID="{B9DC61F7-A368-4803-B88C-7631D91BBB15}" presName="space" presStyleCnt="0"/>
      <dgm:spPr/>
    </dgm:pt>
    <dgm:pt modelId="{D22A966C-D1C8-4726-AD13-0CF6232CF607}" type="pres">
      <dgm:prSet presAssocID="{5D80F098-10AA-48CD-A290-E0B96C5162B0}" presName="composite" presStyleCnt="0"/>
      <dgm:spPr/>
    </dgm:pt>
    <dgm:pt modelId="{A68EB856-C166-4BE9-81A6-677E88350770}" type="pres">
      <dgm:prSet presAssocID="{5D80F098-10AA-48CD-A290-E0B96C5162B0}" presName="parTx" presStyleLbl="node1" presStyleIdx="5" presStyleCnt="6">
        <dgm:presLayoutVars>
          <dgm:chMax val="0"/>
          <dgm:chPref val="0"/>
          <dgm:bulletEnabled val="1"/>
        </dgm:presLayoutVars>
      </dgm:prSet>
      <dgm:spPr/>
      <dgm:t>
        <a:bodyPr/>
        <a:lstStyle/>
        <a:p>
          <a:endParaRPr lang="en-US"/>
        </a:p>
      </dgm:t>
    </dgm:pt>
    <dgm:pt modelId="{326CC0E3-720B-4793-B040-8AEB6DC18323}" type="pres">
      <dgm:prSet presAssocID="{5D80F098-10AA-48CD-A290-E0B96C5162B0}" presName="desTx" presStyleLbl="revTx" presStyleIdx="5" presStyleCnt="6">
        <dgm:presLayoutVars>
          <dgm:bulletEnabled val="1"/>
        </dgm:presLayoutVars>
      </dgm:prSet>
      <dgm:spPr/>
      <dgm:t>
        <a:bodyPr/>
        <a:lstStyle/>
        <a:p>
          <a:endParaRPr lang="en-US"/>
        </a:p>
      </dgm:t>
    </dgm:pt>
  </dgm:ptLst>
  <dgm:cxnLst>
    <dgm:cxn modelId="{B580D345-AA99-4EBD-AE62-5F151F7182DB}" type="presOf" srcId="{C291D495-D17B-450F-BCF0-F8FB86D52FBF}" destId="{3C8B27BB-8A54-4280-BD69-E28FC31508E7}" srcOrd="0" destOrd="0" presId="urn:microsoft.com/office/officeart/2005/8/layout/chevron1"/>
    <dgm:cxn modelId="{8F3BC378-0A22-424D-A2B0-76EC78B99688}" srcId="{91C5A4E0-ED00-4DB6-9E50-5F6BFAD7827E}" destId="{E0755364-2FED-4328-A3FE-2999094F1FDC}" srcOrd="1" destOrd="0" parTransId="{56BC2C2C-B830-4C3C-A22C-4DDDFCE2653A}" sibTransId="{2B40C8E4-1768-41F7-865E-6EAB411372EE}"/>
    <dgm:cxn modelId="{CE1C196A-48A9-4507-87EB-24AD56BD22D0}" type="presOf" srcId="{A2736183-CC5A-4936-9451-B1726CDD412C}" destId="{1F52B65C-94BE-4A40-BCF3-14CF97387EB0}" srcOrd="0" destOrd="0" presId="urn:microsoft.com/office/officeart/2005/8/layout/chevron1"/>
    <dgm:cxn modelId="{A3735530-9440-469C-B690-48F5811CBCA7}" srcId="{91C5A4E0-ED00-4DB6-9E50-5F6BFAD7827E}" destId="{019BE1EA-6895-41D8-9E46-FEC8C39874F5}" srcOrd="3" destOrd="0" parTransId="{1DBCAECE-FFA6-4191-B5C6-35FFC64DBE91}" sibTransId="{B14E2E66-DFE0-47EC-ACEB-AEA6E7800883}"/>
    <dgm:cxn modelId="{31A612E5-CEF8-492F-9E3A-67E302A5EC24}" type="presOf" srcId="{F1BF6DDB-15D6-4046-84B0-ECEA0E7BC0CB}" destId="{AE587AF6-1CC4-4628-AB54-E5B69F2C3179}" srcOrd="0" destOrd="0" presId="urn:microsoft.com/office/officeart/2005/8/layout/chevron1"/>
    <dgm:cxn modelId="{086B68E1-B502-4CEC-99F4-DC634A3C9B2E}" type="presOf" srcId="{5DBC7557-0CA2-4F8B-809D-5CEF2DEB0741}" destId="{B032FA1D-C0FB-4ACE-9C9B-C6BC0039FB24}" srcOrd="0" destOrd="0" presId="urn:microsoft.com/office/officeart/2005/8/layout/chevron1"/>
    <dgm:cxn modelId="{338436E9-89E0-4643-9708-54AC5BDE3E10}" srcId="{A2736183-CC5A-4936-9451-B1726CDD412C}" destId="{F1BF6DDB-15D6-4046-84B0-ECEA0E7BC0CB}" srcOrd="0" destOrd="0" parTransId="{D597563A-2B4E-4D35-94B0-9D4338AE1229}" sibTransId="{36CF4642-4B57-4D76-BB0A-9C81269337BF}"/>
    <dgm:cxn modelId="{FD7DA519-5FD2-4708-BBFB-520CA713E5EA}" srcId="{91C5A4E0-ED00-4DB6-9E50-5F6BFAD7827E}" destId="{A2736183-CC5A-4936-9451-B1726CDD412C}" srcOrd="0" destOrd="0" parTransId="{1FF5E1CE-3707-4746-8EAA-3A76457BB9C3}" sibTransId="{37A9BBFF-D848-48F6-BDEF-6DFC65F575C7}"/>
    <dgm:cxn modelId="{ED712188-E032-4665-8131-8F35DD3FFE49}" srcId="{5DBC7557-0CA2-4F8B-809D-5CEF2DEB0741}" destId="{DB719EB8-1CB2-459E-804E-AFD83B6E4A04}" srcOrd="0" destOrd="0" parTransId="{4AAD5842-6708-4BB4-AAA0-FCC5753B0FE5}" sibTransId="{2EF16ECA-A16D-47C9-B2D0-6932373B59CA}"/>
    <dgm:cxn modelId="{49E949BB-100E-45D6-927A-8BDE964A4446}" srcId="{E0755364-2FED-4328-A3FE-2999094F1FDC}" destId="{C291D495-D17B-450F-BCF0-F8FB86D52FBF}" srcOrd="0" destOrd="0" parTransId="{4E86B723-EE57-47C1-888A-7530CBCC9A95}" sibTransId="{1B4181DF-FE08-4E99-9152-FE7B251813E1}"/>
    <dgm:cxn modelId="{D83FF396-7C13-42D9-855C-0741FFA7E1FD}" type="presOf" srcId="{5ABDA638-98D6-4D92-ABB6-C6B93FA59041}" destId="{9219A176-E279-43A7-8569-1DB2DD1E69DD}" srcOrd="0" destOrd="0" presId="urn:microsoft.com/office/officeart/2005/8/layout/chevron1"/>
    <dgm:cxn modelId="{F8196955-26AE-427B-9FE8-4E25977B9EB7}" srcId="{5D80F098-10AA-48CD-A290-E0B96C5162B0}" destId="{63D85036-FB07-4F12-8CDF-F6D359C20EF3}" srcOrd="1" destOrd="0" parTransId="{98E1D048-BD91-4B01-8A58-9A24C3B356FF}" sibTransId="{085894C3-307B-40AC-80B3-4083C15CCA6D}"/>
    <dgm:cxn modelId="{0E348E3A-A08F-4632-A632-E5522C80DF18}" srcId="{14089131-946C-4C8E-8882-DB1F87CAB2CD}" destId="{4C4AA824-5713-47D2-8DEE-6FFFEC003849}" srcOrd="0" destOrd="0" parTransId="{B9282C36-5631-4DE1-A27A-A4180BB2301D}" sibTransId="{AABF0517-6CFB-4A27-9F01-B7D25C4B43E4}"/>
    <dgm:cxn modelId="{EB5BC20B-A1A4-4FE1-A855-EC2E0FB770C4}" srcId="{5D80F098-10AA-48CD-A290-E0B96C5162B0}" destId="{39935910-613C-4D23-A707-3DF9C7F47062}" srcOrd="0" destOrd="0" parTransId="{9820F92B-881C-4D7A-8D49-5A799FEA036E}" sibTransId="{A9DFD408-6414-4FC6-9DC6-E55405ED83B5}"/>
    <dgm:cxn modelId="{84001BA6-C793-4A17-AD63-AFA2377AF2B5}" type="presOf" srcId="{820B6B8D-EACF-49DC-B06B-88407EC66996}" destId="{6923E08C-8796-47DB-8952-ED2C363618B4}" srcOrd="0" destOrd="1" presId="urn:microsoft.com/office/officeart/2005/8/layout/chevron1"/>
    <dgm:cxn modelId="{9FF2F4BE-3CA5-4EA4-8879-733CCD8314B2}" type="presOf" srcId="{019BE1EA-6895-41D8-9E46-FEC8C39874F5}" destId="{9E93E34E-99E8-4992-A1A1-60AFE8CC7864}" srcOrd="0" destOrd="0" presId="urn:microsoft.com/office/officeart/2005/8/layout/chevron1"/>
    <dgm:cxn modelId="{C909E0F0-56AF-49D7-8AE1-DD7B59B341BF}" type="presOf" srcId="{5D80F098-10AA-48CD-A290-E0B96C5162B0}" destId="{A68EB856-C166-4BE9-81A6-677E88350770}" srcOrd="0" destOrd="0" presId="urn:microsoft.com/office/officeart/2005/8/layout/chevron1"/>
    <dgm:cxn modelId="{A95A4164-49B7-4916-9DA2-E777A0F05B23}" srcId="{019BE1EA-6895-41D8-9E46-FEC8C39874F5}" destId="{5ABDA638-98D6-4D92-ABB6-C6B93FA59041}" srcOrd="0" destOrd="0" parTransId="{B93B2DCE-6E36-4E56-888F-6DF621E0B29D}" sibTransId="{01B6E1DD-3353-4556-B19B-0B8901D001F9}"/>
    <dgm:cxn modelId="{C9B8DE9E-ABDE-4A42-9644-C30F0FA55554}" type="presOf" srcId="{A72126A5-EC73-47B9-9C6C-FEB4D6BF8A78}" destId="{3C8B27BB-8A54-4280-BD69-E28FC31508E7}" srcOrd="0" destOrd="1" presId="urn:microsoft.com/office/officeart/2005/8/layout/chevron1"/>
    <dgm:cxn modelId="{F858D5AD-4CB5-46FE-93EF-EE4A64C88DA3}" srcId="{91C5A4E0-ED00-4DB6-9E50-5F6BFAD7827E}" destId="{5DBC7557-0CA2-4F8B-809D-5CEF2DEB0741}" srcOrd="2" destOrd="0" parTransId="{755A7281-D3A8-46E2-ADC6-ADCF15D23BFC}" sibTransId="{AE5F326A-8301-456A-A40D-4C530F4F6BC1}"/>
    <dgm:cxn modelId="{704FE05B-931A-4BB4-BD32-3732E4D144FC}" type="presOf" srcId="{E0755364-2FED-4328-A3FE-2999094F1FDC}" destId="{37D5EF4F-CAD5-4028-8DA0-B6FBF1F98B07}" srcOrd="0" destOrd="0" presId="urn:microsoft.com/office/officeart/2005/8/layout/chevron1"/>
    <dgm:cxn modelId="{00C792D1-6325-4C4C-B446-B21E816A3B5E}" srcId="{91C5A4E0-ED00-4DB6-9E50-5F6BFAD7827E}" destId="{5D80F098-10AA-48CD-A290-E0B96C5162B0}" srcOrd="5" destOrd="0" parTransId="{C62404E4-06D4-491D-9534-B033911E35DE}" sibTransId="{99D13BF5-3243-4AF1-9ED2-008CE00508D0}"/>
    <dgm:cxn modelId="{B0CC5ACE-E0D4-4A55-A0DE-741955192D0E}" type="presOf" srcId="{4C4AA824-5713-47D2-8DEE-6FFFEC003849}" destId="{6923E08C-8796-47DB-8952-ED2C363618B4}" srcOrd="0" destOrd="0" presId="urn:microsoft.com/office/officeart/2005/8/layout/chevron1"/>
    <dgm:cxn modelId="{548723EA-654C-4A30-BEF4-F8E8E94DB83B}" srcId="{E0755364-2FED-4328-A3FE-2999094F1FDC}" destId="{A72126A5-EC73-47B9-9C6C-FEB4D6BF8A78}" srcOrd="1" destOrd="0" parTransId="{7A97407C-CB8F-4843-884C-222BBB949CA7}" sibTransId="{14F31178-7927-436F-AE75-2CDF55221B63}"/>
    <dgm:cxn modelId="{D4110CC0-714F-4BBD-8962-7865E1E914EB}" srcId="{14089131-946C-4C8E-8882-DB1F87CAB2CD}" destId="{820B6B8D-EACF-49DC-B06B-88407EC66996}" srcOrd="1" destOrd="0" parTransId="{E94E19CE-74DA-41EF-93C7-CD9057D08FED}" sibTransId="{997582B7-6532-4B8F-A97F-F4E830A28FED}"/>
    <dgm:cxn modelId="{A02B8111-2DD7-418D-9A0A-37D947568F39}" type="presOf" srcId="{91C5A4E0-ED00-4DB6-9E50-5F6BFAD7827E}" destId="{5F6670EC-7E12-4E6D-80C0-41036CDF6E09}" srcOrd="0" destOrd="0" presId="urn:microsoft.com/office/officeart/2005/8/layout/chevron1"/>
    <dgm:cxn modelId="{D50C56A5-5FD1-4097-A83E-B9E7470EA9E6}" type="presOf" srcId="{63D85036-FB07-4F12-8CDF-F6D359C20EF3}" destId="{326CC0E3-720B-4793-B040-8AEB6DC18323}" srcOrd="0" destOrd="1" presId="urn:microsoft.com/office/officeart/2005/8/layout/chevron1"/>
    <dgm:cxn modelId="{450AA746-031B-4FA6-8F3F-D05C1B4737CA}" type="presOf" srcId="{14089131-946C-4C8E-8882-DB1F87CAB2CD}" destId="{DEF9EC36-B107-4076-8599-4C0CA76BA0E3}" srcOrd="0" destOrd="0" presId="urn:microsoft.com/office/officeart/2005/8/layout/chevron1"/>
    <dgm:cxn modelId="{E27A44D3-BA09-4E5A-8811-CFAA5BD42043}" type="presOf" srcId="{39935910-613C-4D23-A707-3DF9C7F47062}" destId="{326CC0E3-720B-4793-B040-8AEB6DC18323}" srcOrd="0" destOrd="0" presId="urn:microsoft.com/office/officeart/2005/8/layout/chevron1"/>
    <dgm:cxn modelId="{81E36347-E3EE-49C8-BCDE-C9DB426A8338}" srcId="{91C5A4E0-ED00-4DB6-9E50-5F6BFAD7827E}" destId="{14089131-946C-4C8E-8882-DB1F87CAB2CD}" srcOrd="4" destOrd="0" parTransId="{4DE3545D-6914-43D9-8365-D444F5994A85}" sibTransId="{B9DC61F7-A368-4803-B88C-7631D91BBB15}"/>
    <dgm:cxn modelId="{96276954-716A-4392-81E4-3A814BC1B2A5}" type="presOf" srcId="{DB719EB8-1CB2-459E-804E-AFD83B6E4A04}" destId="{7A613585-6DC8-4E6F-B7CD-4F2C8F6F02AC}" srcOrd="0" destOrd="0" presId="urn:microsoft.com/office/officeart/2005/8/layout/chevron1"/>
    <dgm:cxn modelId="{4EEF3212-FB34-4ADB-A58D-5458A021A7F2}" type="presParOf" srcId="{5F6670EC-7E12-4E6D-80C0-41036CDF6E09}" destId="{9759CD1D-F404-42A7-9FD4-E090135D9E46}" srcOrd="0" destOrd="0" presId="urn:microsoft.com/office/officeart/2005/8/layout/chevron1"/>
    <dgm:cxn modelId="{09A264AD-10DF-4F5C-A170-032C06EABDF3}" type="presParOf" srcId="{9759CD1D-F404-42A7-9FD4-E090135D9E46}" destId="{1F52B65C-94BE-4A40-BCF3-14CF97387EB0}" srcOrd="0" destOrd="0" presId="urn:microsoft.com/office/officeart/2005/8/layout/chevron1"/>
    <dgm:cxn modelId="{448A4FFD-0464-4D8A-8076-DF2806BEDFF7}" type="presParOf" srcId="{9759CD1D-F404-42A7-9FD4-E090135D9E46}" destId="{AE587AF6-1CC4-4628-AB54-E5B69F2C3179}" srcOrd="1" destOrd="0" presId="urn:microsoft.com/office/officeart/2005/8/layout/chevron1"/>
    <dgm:cxn modelId="{DCBA2DCA-82D7-4A89-807D-EE0BC15E0299}" type="presParOf" srcId="{5F6670EC-7E12-4E6D-80C0-41036CDF6E09}" destId="{3BA73362-A77D-4EEA-8CBC-4644BCB8A57E}" srcOrd="1" destOrd="0" presId="urn:microsoft.com/office/officeart/2005/8/layout/chevron1"/>
    <dgm:cxn modelId="{2F05F15D-1CAD-4196-B324-DB2E38CD5EEB}" type="presParOf" srcId="{5F6670EC-7E12-4E6D-80C0-41036CDF6E09}" destId="{37BED0D0-3300-439E-8EBD-A92264D0EEDB}" srcOrd="2" destOrd="0" presId="urn:microsoft.com/office/officeart/2005/8/layout/chevron1"/>
    <dgm:cxn modelId="{052D547F-66FC-40AD-BA6D-349A4301827A}" type="presParOf" srcId="{37BED0D0-3300-439E-8EBD-A92264D0EEDB}" destId="{37D5EF4F-CAD5-4028-8DA0-B6FBF1F98B07}" srcOrd="0" destOrd="0" presId="urn:microsoft.com/office/officeart/2005/8/layout/chevron1"/>
    <dgm:cxn modelId="{247FCFF0-6C2E-4FDC-8165-557F6B271B02}" type="presParOf" srcId="{37BED0D0-3300-439E-8EBD-A92264D0EEDB}" destId="{3C8B27BB-8A54-4280-BD69-E28FC31508E7}" srcOrd="1" destOrd="0" presId="urn:microsoft.com/office/officeart/2005/8/layout/chevron1"/>
    <dgm:cxn modelId="{8D29E4EA-5011-4F18-B49F-A70C5FF3B4FA}" type="presParOf" srcId="{5F6670EC-7E12-4E6D-80C0-41036CDF6E09}" destId="{F631A09B-5E87-4636-B636-BBECC57B27CA}" srcOrd="3" destOrd="0" presId="urn:microsoft.com/office/officeart/2005/8/layout/chevron1"/>
    <dgm:cxn modelId="{7F1814E5-215A-4D97-AC44-37CDEF20B1FD}" type="presParOf" srcId="{5F6670EC-7E12-4E6D-80C0-41036CDF6E09}" destId="{1D9B33AD-9622-4B93-BCF1-A46299958166}" srcOrd="4" destOrd="0" presId="urn:microsoft.com/office/officeart/2005/8/layout/chevron1"/>
    <dgm:cxn modelId="{9C8765A4-B871-417A-A618-157C952968A0}" type="presParOf" srcId="{1D9B33AD-9622-4B93-BCF1-A46299958166}" destId="{B032FA1D-C0FB-4ACE-9C9B-C6BC0039FB24}" srcOrd="0" destOrd="0" presId="urn:microsoft.com/office/officeart/2005/8/layout/chevron1"/>
    <dgm:cxn modelId="{C2671DE8-586B-46B9-8E46-CC901855F601}" type="presParOf" srcId="{1D9B33AD-9622-4B93-BCF1-A46299958166}" destId="{7A613585-6DC8-4E6F-B7CD-4F2C8F6F02AC}" srcOrd="1" destOrd="0" presId="urn:microsoft.com/office/officeart/2005/8/layout/chevron1"/>
    <dgm:cxn modelId="{A413AC52-20F4-49E4-B43C-FA878C27F2DB}" type="presParOf" srcId="{5F6670EC-7E12-4E6D-80C0-41036CDF6E09}" destId="{636C83F5-8AB7-45D6-94E4-0E0A5BF45B2E}" srcOrd="5" destOrd="0" presId="urn:microsoft.com/office/officeart/2005/8/layout/chevron1"/>
    <dgm:cxn modelId="{4D8AE849-CB11-4517-A15F-1F97DC01D0FC}" type="presParOf" srcId="{5F6670EC-7E12-4E6D-80C0-41036CDF6E09}" destId="{F9EBEC3E-07CB-4C01-8AE9-C49984EC61AB}" srcOrd="6" destOrd="0" presId="urn:microsoft.com/office/officeart/2005/8/layout/chevron1"/>
    <dgm:cxn modelId="{6D11E8CE-2529-4397-BF3A-6EE6EC2156BB}" type="presParOf" srcId="{F9EBEC3E-07CB-4C01-8AE9-C49984EC61AB}" destId="{9E93E34E-99E8-4992-A1A1-60AFE8CC7864}" srcOrd="0" destOrd="0" presId="urn:microsoft.com/office/officeart/2005/8/layout/chevron1"/>
    <dgm:cxn modelId="{0813BFDD-0A99-4D47-BFF0-C26E0765AE04}" type="presParOf" srcId="{F9EBEC3E-07CB-4C01-8AE9-C49984EC61AB}" destId="{9219A176-E279-43A7-8569-1DB2DD1E69DD}" srcOrd="1" destOrd="0" presId="urn:microsoft.com/office/officeart/2005/8/layout/chevron1"/>
    <dgm:cxn modelId="{85149447-CB51-4B00-9C5E-66A40151A1E1}" type="presParOf" srcId="{5F6670EC-7E12-4E6D-80C0-41036CDF6E09}" destId="{860251B7-22F7-4DDE-96F2-2CC4B13DBF96}" srcOrd="7" destOrd="0" presId="urn:microsoft.com/office/officeart/2005/8/layout/chevron1"/>
    <dgm:cxn modelId="{6C676312-020F-476D-95EB-9583D302FD35}" type="presParOf" srcId="{5F6670EC-7E12-4E6D-80C0-41036CDF6E09}" destId="{05173512-8044-4EF5-9247-067A4C5B0DDC}" srcOrd="8" destOrd="0" presId="urn:microsoft.com/office/officeart/2005/8/layout/chevron1"/>
    <dgm:cxn modelId="{0423C7AF-EBCB-4F46-8E42-26AEC5195EA5}" type="presParOf" srcId="{05173512-8044-4EF5-9247-067A4C5B0DDC}" destId="{DEF9EC36-B107-4076-8599-4C0CA76BA0E3}" srcOrd="0" destOrd="0" presId="urn:microsoft.com/office/officeart/2005/8/layout/chevron1"/>
    <dgm:cxn modelId="{35021BC1-7B3A-4588-83CC-8E1ACBBEFEDA}" type="presParOf" srcId="{05173512-8044-4EF5-9247-067A4C5B0DDC}" destId="{6923E08C-8796-47DB-8952-ED2C363618B4}" srcOrd="1" destOrd="0" presId="urn:microsoft.com/office/officeart/2005/8/layout/chevron1"/>
    <dgm:cxn modelId="{4491EC45-2F2F-494C-8051-7CAB30BA5070}" type="presParOf" srcId="{5F6670EC-7E12-4E6D-80C0-41036CDF6E09}" destId="{77E5799D-E30B-441D-AC3B-5CDD2997CD07}" srcOrd="9" destOrd="0" presId="urn:microsoft.com/office/officeart/2005/8/layout/chevron1"/>
    <dgm:cxn modelId="{1847771F-937D-4633-B72C-F82174579BA5}" type="presParOf" srcId="{5F6670EC-7E12-4E6D-80C0-41036CDF6E09}" destId="{D22A966C-D1C8-4726-AD13-0CF6232CF607}" srcOrd="10" destOrd="0" presId="urn:microsoft.com/office/officeart/2005/8/layout/chevron1"/>
    <dgm:cxn modelId="{AFBE54D6-4CB5-4A9A-9E65-361FD9A194AA}" type="presParOf" srcId="{D22A966C-D1C8-4726-AD13-0CF6232CF607}" destId="{A68EB856-C166-4BE9-81A6-677E88350770}" srcOrd="0" destOrd="0" presId="urn:microsoft.com/office/officeart/2005/8/layout/chevron1"/>
    <dgm:cxn modelId="{365A3203-CC1A-4AD1-86B9-CA042D3917B8}" type="presParOf" srcId="{D22A966C-D1C8-4726-AD13-0CF6232CF607}" destId="{326CC0E3-720B-4793-B040-8AEB6DC1832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881B8-A84C-4F40-984A-BF57C359A743}">
      <dsp:nvSpPr>
        <dsp:cNvPr id="0" name=""/>
        <dsp:cNvSpPr/>
      </dsp:nvSpPr>
      <dsp:spPr>
        <a:xfrm>
          <a:off x="0" y="151034"/>
          <a:ext cx="4753499" cy="2880000"/>
        </a:xfrm>
        <a:prstGeom prst="rightArrow">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7E22A-9C4A-4B92-9EEB-C8CF8BA915B9}">
      <dsp:nvSpPr>
        <dsp:cNvPr id="0" name=""/>
        <dsp:cNvSpPr/>
      </dsp:nvSpPr>
      <dsp:spPr>
        <a:xfrm>
          <a:off x="3132713" y="871034"/>
          <a:ext cx="1145435" cy="14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0" rIns="0" bIns="406400" numCol="1" spcCol="1270" anchor="ctr" anchorCtr="0">
          <a:noAutofit/>
        </a:bodyPr>
        <a:lstStyle/>
        <a:p>
          <a:pPr lvl="0" algn="ctr" defTabSz="1778000">
            <a:lnSpc>
              <a:spcPct val="90000"/>
            </a:lnSpc>
            <a:spcBef>
              <a:spcPct val="0"/>
            </a:spcBef>
            <a:spcAft>
              <a:spcPct val="35000"/>
            </a:spcAft>
          </a:pPr>
          <a:r>
            <a:rPr lang="en-US" sz="4000" kern="1200" dirty="0"/>
            <a:t>2023</a:t>
          </a:r>
        </a:p>
      </dsp:txBody>
      <dsp:txXfrm>
        <a:off x="3132713" y="871034"/>
        <a:ext cx="1145435" cy="1440000"/>
      </dsp:txXfrm>
    </dsp:sp>
    <dsp:sp modelId="{0688A889-C30C-44C2-BD7A-11C6AB772871}">
      <dsp:nvSpPr>
        <dsp:cNvPr id="0" name=""/>
        <dsp:cNvSpPr/>
      </dsp:nvSpPr>
      <dsp:spPr>
        <a:xfrm>
          <a:off x="1758191" y="871034"/>
          <a:ext cx="1145435" cy="14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0" rIns="0" bIns="406400" numCol="1" spcCol="1270" anchor="ctr" anchorCtr="0">
          <a:noAutofit/>
        </a:bodyPr>
        <a:lstStyle/>
        <a:p>
          <a:pPr lvl="0" algn="ctr" defTabSz="1778000">
            <a:lnSpc>
              <a:spcPct val="90000"/>
            </a:lnSpc>
            <a:spcBef>
              <a:spcPct val="0"/>
            </a:spcBef>
            <a:spcAft>
              <a:spcPct val="35000"/>
            </a:spcAft>
          </a:pPr>
          <a:r>
            <a:rPr lang="en-US" sz="4000" kern="1200" dirty="0"/>
            <a:t>-</a:t>
          </a:r>
        </a:p>
      </dsp:txBody>
      <dsp:txXfrm>
        <a:off x="1758191" y="871034"/>
        <a:ext cx="1145435" cy="1440000"/>
      </dsp:txXfrm>
    </dsp:sp>
    <dsp:sp modelId="{EC1CC61E-6952-43C5-A679-41640DF83635}">
      <dsp:nvSpPr>
        <dsp:cNvPr id="0" name=""/>
        <dsp:cNvSpPr/>
      </dsp:nvSpPr>
      <dsp:spPr>
        <a:xfrm>
          <a:off x="383668" y="871034"/>
          <a:ext cx="1145435" cy="14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0" rIns="0" bIns="406400" numCol="1" spcCol="1270" anchor="ctr" anchorCtr="0">
          <a:noAutofit/>
        </a:bodyPr>
        <a:lstStyle/>
        <a:p>
          <a:pPr lvl="0" algn="ctr" defTabSz="1778000">
            <a:lnSpc>
              <a:spcPct val="90000"/>
            </a:lnSpc>
            <a:spcBef>
              <a:spcPct val="0"/>
            </a:spcBef>
            <a:spcAft>
              <a:spcPct val="35000"/>
            </a:spcAft>
          </a:pPr>
          <a:r>
            <a:rPr lang="en-US" sz="4000" kern="1200" dirty="0"/>
            <a:t>2019</a:t>
          </a:r>
        </a:p>
      </dsp:txBody>
      <dsp:txXfrm>
        <a:off x="383668" y="871034"/>
        <a:ext cx="1145435" cy="144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2B65C-94BE-4A40-BCF3-14CF97387EB0}">
      <dsp:nvSpPr>
        <dsp:cNvPr id="0" name=""/>
        <dsp:cNvSpPr/>
      </dsp:nvSpPr>
      <dsp:spPr>
        <a:xfrm>
          <a:off x="1242" y="1017079"/>
          <a:ext cx="2211585" cy="88463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Feb</a:t>
          </a:r>
        </a:p>
      </dsp:txBody>
      <dsp:txXfrm>
        <a:off x="443559" y="1017079"/>
        <a:ext cx="1326951" cy="884634"/>
      </dsp:txXfrm>
    </dsp:sp>
    <dsp:sp modelId="{AE587AF6-1CC4-4628-AB54-E5B69F2C3179}">
      <dsp:nvSpPr>
        <dsp:cNvPr id="0" name=""/>
        <dsp:cNvSpPr/>
      </dsp:nvSpPr>
      <dsp:spPr>
        <a:xfrm>
          <a:off x="1242" y="2012293"/>
          <a:ext cx="1769268" cy="197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Advisory Committee kickoff</a:t>
          </a:r>
        </a:p>
      </dsp:txBody>
      <dsp:txXfrm>
        <a:off x="1242" y="2012293"/>
        <a:ext cx="1769268" cy="1973425"/>
      </dsp:txXfrm>
    </dsp:sp>
    <dsp:sp modelId="{37D5EF4F-CAD5-4028-8DA0-B6FBF1F98B07}">
      <dsp:nvSpPr>
        <dsp:cNvPr id="0" name=""/>
        <dsp:cNvSpPr/>
      </dsp:nvSpPr>
      <dsp:spPr>
        <a:xfrm>
          <a:off x="1996828" y="1017079"/>
          <a:ext cx="2211585" cy="88463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March</a:t>
          </a:r>
        </a:p>
      </dsp:txBody>
      <dsp:txXfrm>
        <a:off x="2439145" y="1017079"/>
        <a:ext cx="1326951" cy="884634"/>
      </dsp:txXfrm>
    </dsp:sp>
    <dsp:sp modelId="{3C8B27BB-8A54-4280-BD69-E28FC31508E7}">
      <dsp:nvSpPr>
        <dsp:cNvPr id="0" name=""/>
        <dsp:cNvSpPr/>
      </dsp:nvSpPr>
      <dsp:spPr>
        <a:xfrm>
          <a:off x="1996828" y="2012293"/>
          <a:ext cx="1769268" cy="197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Review current water-related goals (program and projects)</a:t>
          </a:r>
        </a:p>
        <a:p>
          <a:pPr marL="171450" lvl="1" indent="-171450" algn="l" defTabSz="800100">
            <a:lnSpc>
              <a:spcPct val="90000"/>
            </a:lnSpc>
            <a:spcBef>
              <a:spcPct val="0"/>
            </a:spcBef>
            <a:spcAft>
              <a:spcPct val="15000"/>
            </a:spcAft>
            <a:buChar char="••"/>
          </a:pPr>
          <a:r>
            <a:rPr lang="en-US" sz="1800" kern="1200" dirty="0"/>
            <a:t>Review the CAP</a:t>
          </a:r>
        </a:p>
      </dsp:txBody>
      <dsp:txXfrm>
        <a:off x="1996828" y="2012293"/>
        <a:ext cx="1769268" cy="1973425"/>
      </dsp:txXfrm>
    </dsp:sp>
    <dsp:sp modelId="{B032FA1D-C0FB-4ACE-9C9B-C6BC0039FB24}">
      <dsp:nvSpPr>
        <dsp:cNvPr id="0" name=""/>
        <dsp:cNvSpPr/>
      </dsp:nvSpPr>
      <dsp:spPr>
        <a:xfrm>
          <a:off x="3992414" y="1017079"/>
          <a:ext cx="2211585" cy="88463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April</a:t>
          </a:r>
        </a:p>
      </dsp:txBody>
      <dsp:txXfrm>
        <a:off x="4434731" y="1017079"/>
        <a:ext cx="1326951" cy="884634"/>
      </dsp:txXfrm>
    </dsp:sp>
    <dsp:sp modelId="{7A613585-6DC8-4E6F-B7CD-4F2C8F6F02AC}">
      <dsp:nvSpPr>
        <dsp:cNvPr id="0" name=""/>
        <dsp:cNvSpPr/>
      </dsp:nvSpPr>
      <dsp:spPr>
        <a:xfrm>
          <a:off x="3992414" y="2012293"/>
          <a:ext cx="1769268" cy="197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Finalize preliminary WREP goals</a:t>
          </a:r>
        </a:p>
      </dsp:txBody>
      <dsp:txXfrm>
        <a:off x="3992414" y="2012293"/>
        <a:ext cx="1769268" cy="1973425"/>
      </dsp:txXfrm>
    </dsp:sp>
    <dsp:sp modelId="{9E93E34E-99E8-4992-A1A1-60AFE8CC7864}">
      <dsp:nvSpPr>
        <dsp:cNvPr id="0" name=""/>
        <dsp:cNvSpPr/>
      </dsp:nvSpPr>
      <dsp:spPr>
        <a:xfrm>
          <a:off x="5988000" y="1017079"/>
          <a:ext cx="2211585" cy="88463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June</a:t>
          </a:r>
        </a:p>
      </dsp:txBody>
      <dsp:txXfrm>
        <a:off x="6430317" y="1017079"/>
        <a:ext cx="1326951" cy="884634"/>
      </dsp:txXfrm>
    </dsp:sp>
    <dsp:sp modelId="{9219A176-E279-43A7-8569-1DB2DD1E69DD}">
      <dsp:nvSpPr>
        <dsp:cNvPr id="0" name=""/>
        <dsp:cNvSpPr/>
      </dsp:nvSpPr>
      <dsp:spPr>
        <a:xfrm>
          <a:off x="5988000" y="2012293"/>
          <a:ext cx="1769268" cy="197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Review goal costs and preliminary cost share formula</a:t>
          </a:r>
        </a:p>
      </dsp:txBody>
      <dsp:txXfrm>
        <a:off x="5988000" y="2012293"/>
        <a:ext cx="1769268" cy="1973425"/>
      </dsp:txXfrm>
    </dsp:sp>
    <dsp:sp modelId="{DEF9EC36-B107-4076-8599-4C0CA76BA0E3}">
      <dsp:nvSpPr>
        <dsp:cNvPr id="0" name=""/>
        <dsp:cNvSpPr/>
      </dsp:nvSpPr>
      <dsp:spPr>
        <a:xfrm>
          <a:off x="7983585" y="1017079"/>
          <a:ext cx="2211585" cy="88463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September</a:t>
          </a:r>
        </a:p>
      </dsp:txBody>
      <dsp:txXfrm>
        <a:off x="8425902" y="1017079"/>
        <a:ext cx="1326951" cy="884634"/>
      </dsp:txXfrm>
    </dsp:sp>
    <dsp:sp modelId="{6923E08C-8796-47DB-8952-ED2C363618B4}">
      <dsp:nvSpPr>
        <dsp:cNvPr id="0" name=""/>
        <dsp:cNvSpPr/>
      </dsp:nvSpPr>
      <dsp:spPr>
        <a:xfrm>
          <a:off x="7983585" y="2012293"/>
          <a:ext cx="1769268" cy="197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Finalize program and project(s) offerings and cost share formula</a:t>
          </a:r>
        </a:p>
        <a:p>
          <a:pPr marL="171450" lvl="1" indent="-171450" algn="l" defTabSz="800100">
            <a:lnSpc>
              <a:spcPct val="90000"/>
            </a:lnSpc>
            <a:spcBef>
              <a:spcPct val="0"/>
            </a:spcBef>
            <a:spcAft>
              <a:spcPct val="15000"/>
            </a:spcAft>
            <a:buChar char="••"/>
          </a:pPr>
          <a:r>
            <a:rPr lang="en-US" sz="1800" kern="1200" dirty="0"/>
            <a:t>Finalize CAP request</a:t>
          </a:r>
        </a:p>
      </dsp:txBody>
      <dsp:txXfrm>
        <a:off x="7983585" y="2012293"/>
        <a:ext cx="1769268" cy="1973425"/>
      </dsp:txXfrm>
    </dsp:sp>
    <dsp:sp modelId="{A68EB856-C166-4BE9-81A6-677E88350770}">
      <dsp:nvSpPr>
        <dsp:cNvPr id="0" name=""/>
        <dsp:cNvSpPr/>
      </dsp:nvSpPr>
      <dsp:spPr>
        <a:xfrm>
          <a:off x="9979171" y="1017079"/>
          <a:ext cx="2211585" cy="884634"/>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December</a:t>
          </a:r>
        </a:p>
      </dsp:txBody>
      <dsp:txXfrm>
        <a:off x="10421488" y="1017079"/>
        <a:ext cx="1326951" cy="884634"/>
      </dsp:txXfrm>
    </dsp:sp>
    <dsp:sp modelId="{326CC0E3-720B-4793-B040-8AEB6DC18323}">
      <dsp:nvSpPr>
        <dsp:cNvPr id="0" name=""/>
        <dsp:cNvSpPr/>
      </dsp:nvSpPr>
      <dsp:spPr>
        <a:xfrm>
          <a:off x="9979171" y="2012293"/>
          <a:ext cx="1769268" cy="197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Elected officials (County and local) approval of program</a:t>
          </a:r>
        </a:p>
        <a:p>
          <a:pPr marL="171450" lvl="1" indent="-171450" algn="l" defTabSz="800100">
            <a:lnSpc>
              <a:spcPct val="90000"/>
            </a:lnSpc>
            <a:spcBef>
              <a:spcPct val="0"/>
            </a:spcBef>
            <a:spcAft>
              <a:spcPct val="15000"/>
            </a:spcAft>
            <a:buChar char="••"/>
          </a:pPr>
          <a:r>
            <a:rPr lang="en-US" sz="1800" kern="1200" dirty="0"/>
            <a:t>Prepare for 2024 implementation</a:t>
          </a:r>
        </a:p>
      </dsp:txBody>
      <dsp:txXfrm>
        <a:off x="9979171" y="2012293"/>
        <a:ext cx="1769268" cy="19734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F80BB3F-937A-451D-B588-44B8A22B7D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3BB1E3A-EC18-4197-AA95-14DE5A97D4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1E3917-6F5F-4511-9170-1D21819D3CBD}" type="datetimeFigureOut">
              <a:rPr lang="en-US" smtClean="0"/>
              <a:t>2/17/2023</a:t>
            </a:fld>
            <a:endParaRPr lang="en-US"/>
          </a:p>
        </p:txBody>
      </p:sp>
      <p:sp>
        <p:nvSpPr>
          <p:cNvPr id="4" name="Footer Placeholder 3">
            <a:extLst>
              <a:ext uri="{FF2B5EF4-FFF2-40B4-BE49-F238E27FC236}">
                <a16:creationId xmlns:a16="http://schemas.microsoft.com/office/drawing/2014/main" xmlns="" id="{401EA308-49F1-4109-8CB8-91440D4BEE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3B2DA3D-18C7-44A9-AC2D-B3FE6B69A6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7C3E6-DCE6-480C-BB4B-D0397487BF06}" type="slidenum">
              <a:rPr lang="en-US" smtClean="0"/>
              <a:t>‹#›</a:t>
            </a:fld>
            <a:endParaRPr lang="en-US"/>
          </a:p>
        </p:txBody>
      </p:sp>
    </p:spTree>
    <p:extLst>
      <p:ext uri="{BB962C8B-B14F-4D97-AF65-F5344CB8AC3E}">
        <p14:creationId xmlns:p14="http://schemas.microsoft.com/office/powerpoint/2010/main" val="3548915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EF814-D5C4-4850-9C24-EF3C50ADAEFD}"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E3B60-A94C-4E06-90AB-BCEC2B950A2F}" type="slidenum">
              <a:rPr lang="en-US" smtClean="0"/>
              <a:t>‹#›</a:t>
            </a:fld>
            <a:endParaRPr lang="en-US"/>
          </a:p>
        </p:txBody>
      </p:sp>
    </p:spTree>
    <p:extLst>
      <p:ext uri="{BB962C8B-B14F-4D97-AF65-F5344CB8AC3E}">
        <p14:creationId xmlns:p14="http://schemas.microsoft.com/office/powerpoint/2010/main" val="354550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E3B60-A94C-4E06-90AB-BCEC2B950A2F}" type="slidenum">
              <a:rPr lang="en-US" smtClean="0"/>
              <a:t>1</a:t>
            </a:fld>
            <a:endParaRPr lang="en-US"/>
          </a:p>
        </p:txBody>
      </p:sp>
    </p:spTree>
    <p:extLst>
      <p:ext uri="{BB962C8B-B14F-4D97-AF65-F5344CB8AC3E}">
        <p14:creationId xmlns:p14="http://schemas.microsoft.com/office/powerpoint/2010/main" val="117133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some definition for program elements versus projects due to how costs may be covered in the future.  Program elements likely will be paid for among the entire group or in a tier of services.  Projects will likely be paid for by only the individual participants who directly benefit from the project – like the Conewago Creek project.</a:t>
            </a:r>
          </a:p>
        </p:txBody>
      </p:sp>
      <p:sp>
        <p:nvSpPr>
          <p:cNvPr id="4" name="Slide Number Placeholder 3"/>
          <p:cNvSpPr>
            <a:spLocks noGrp="1"/>
          </p:cNvSpPr>
          <p:nvPr>
            <p:ph type="sldNum" sz="quarter" idx="5"/>
          </p:nvPr>
        </p:nvSpPr>
        <p:spPr/>
        <p:txBody>
          <a:bodyPr/>
          <a:lstStyle/>
          <a:p>
            <a:fld id="{DC0E3B60-A94C-4E06-90AB-BCEC2B950A2F}" type="slidenum">
              <a:rPr lang="en-US" smtClean="0"/>
              <a:t>20</a:t>
            </a:fld>
            <a:endParaRPr lang="en-US"/>
          </a:p>
        </p:txBody>
      </p:sp>
    </p:spTree>
    <p:extLst>
      <p:ext uri="{BB962C8B-B14F-4D97-AF65-F5344CB8AC3E}">
        <p14:creationId xmlns:p14="http://schemas.microsoft.com/office/powerpoint/2010/main" val="68200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comment sheets for stakeholders who want to provide feedback on agenda items</a:t>
            </a:r>
          </a:p>
        </p:txBody>
      </p:sp>
      <p:sp>
        <p:nvSpPr>
          <p:cNvPr id="4" name="Slide Number Placeholder 3"/>
          <p:cNvSpPr>
            <a:spLocks noGrp="1"/>
          </p:cNvSpPr>
          <p:nvPr>
            <p:ph type="sldNum" sz="quarter" idx="5"/>
          </p:nvPr>
        </p:nvSpPr>
        <p:spPr/>
        <p:txBody>
          <a:bodyPr/>
          <a:lstStyle/>
          <a:p>
            <a:fld id="{DC0E3B60-A94C-4E06-90AB-BCEC2B950A2F}" type="slidenum">
              <a:rPr lang="en-US" smtClean="0"/>
              <a:t>24</a:t>
            </a:fld>
            <a:endParaRPr lang="en-US"/>
          </a:p>
        </p:txBody>
      </p:sp>
    </p:spTree>
    <p:extLst>
      <p:ext uri="{BB962C8B-B14F-4D97-AF65-F5344CB8AC3E}">
        <p14:creationId xmlns:p14="http://schemas.microsoft.com/office/powerpoint/2010/main" val="117238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E3B60-A94C-4E06-90AB-BCEC2B950A2F}" type="slidenum">
              <a:rPr lang="en-US" smtClean="0"/>
              <a:t>25</a:t>
            </a:fld>
            <a:endParaRPr lang="en-US"/>
          </a:p>
        </p:txBody>
      </p:sp>
    </p:spTree>
    <p:extLst>
      <p:ext uri="{BB962C8B-B14F-4D97-AF65-F5344CB8AC3E}">
        <p14:creationId xmlns:p14="http://schemas.microsoft.com/office/powerpoint/2010/main" val="7530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WREP team introductions</a:t>
            </a:r>
          </a:p>
          <a:p>
            <a:r>
              <a:rPr lang="en-US" dirty="0"/>
              <a:t>Municipal representative introductions</a:t>
            </a:r>
          </a:p>
          <a:p>
            <a:endParaRPr lang="en-US" dirty="0"/>
          </a:p>
          <a:p>
            <a:r>
              <a:rPr lang="en-US" dirty="0"/>
              <a:t>Yes, this process has taken some time, but we’re ready to go!</a:t>
            </a:r>
          </a:p>
        </p:txBody>
      </p:sp>
      <p:sp>
        <p:nvSpPr>
          <p:cNvPr id="4" name="Slide Number Placeholder 3"/>
          <p:cNvSpPr>
            <a:spLocks noGrp="1"/>
          </p:cNvSpPr>
          <p:nvPr>
            <p:ph type="sldNum" sz="quarter" idx="5"/>
          </p:nvPr>
        </p:nvSpPr>
        <p:spPr/>
        <p:txBody>
          <a:bodyPr/>
          <a:lstStyle/>
          <a:p>
            <a:fld id="{DC0E3B60-A94C-4E06-90AB-BCEC2B950A2F}" type="slidenum">
              <a:rPr lang="en-US" smtClean="0"/>
              <a:t>3</a:t>
            </a:fld>
            <a:endParaRPr lang="en-US"/>
          </a:p>
        </p:txBody>
      </p:sp>
    </p:spTree>
    <p:extLst>
      <p:ext uri="{BB962C8B-B14F-4D97-AF65-F5344CB8AC3E}">
        <p14:creationId xmlns:p14="http://schemas.microsoft.com/office/powerpoint/2010/main" val="60586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 that we started this process, most of our thoughts went to mitigating the causes of streams looking like this after a rain storm.</a:t>
            </a:r>
          </a:p>
          <a:p>
            <a:endParaRPr lang="en-US" dirty="0"/>
          </a:p>
          <a:p>
            <a:r>
              <a:rPr lang="en-US" dirty="0"/>
              <a:t>We’ll refresh your memory with respect to how WREP developed and start to outline how it will need to evolve.</a:t>
            </a:r>
          </a:p>
        </p:txBody>
      </p:sp>
      <p:sp>
        <p:nvSpPr>
          <p:cNvPr id="4" name="Slide Number Placeholder 3"/>
          <p:cNvSpPr>
            <a:spLocks noGrp="1"/>
          </p:cNvSpPr>
          <p:nvPr>
            <p:ph type="sldNum" sz="quarter" idx="5"/>
          </p:nvPr>
        </p:nvSpPr>
        <p:spPr/>
        <p:txBody>
          <a:bodyPr/>
          <a:lstStyle/>
          <a:p>
            <a:fld id="{DC0E3B60-A94C-4E06-90AB-BCEC2B950A2F}" type="slidenum">
              <a:rPr lang="en-US" smtClean="0"/>
              <a:t>6</a:t>
            </a:fld>
            <a:endParaRPr lang="en-US"/>
          </a:p>
        </p:txBody>
      </p:sp>
    </p:spTree>
    <p:extLst>
      <p:ext uri="{BB962C8B-B14F-4D97-AF65-F5344CB8AC3E}">
        <p14:creationId xmlns:p14="http://schemas.microsoft.com/office/powerpoint/2010/main" val="98398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our team provided County leadership about WREP, they asked for a project example to help describe the vision for the regional program.  We spoke with some of the Advisory Committee members about their existing projects in case there were some minor changes that could be made to make them more regional in nature – expand scope upstream, bundle projects for construction, etc.  We also knew of a few projects that may have yielded more sediment reduction credits for MS4 than the home municipality needed.  That’s what lead us to identifying WREP Project 1.</a:t>
            </a:r>
          </a:p>
          <a:p>
            <a:endParaRPr lang="en-US" dirty="0"/>
          </a:p>
          <a:p>
            <a:r>
              <a:rPr lang="en-US" dirty="0"/>
              <a:t>We worked with DEP to demonstrate the watershed connection between these two HUC-12s, enabling municipalities within these two watersheds to collaborate on implementing the </a:t>
            </a:r>
            <a:r>
              <a:rPr lang="en-US" dirty="0" err="1"/>
              <a:t>Conewage</a:t>
            </a:r>
            <a:r>
              <a:rPr lang="en-US" dirty="0"/>
              <a:t> Creek Stream Restoration project.</a:t>
            </a:r>
          </a:p>
        </p:txBody>
      </p:sp>
      <p:sp>
        <p:nvSpPr>
          <p:cNvPr id="4" name="Slide Number Placeholder 3"/>
          <p:cNvSpPr>
            <a:spLocks noGrp="1"/>
          </p:cNvSpPr>
          <p:nvPr>
            <p:ph type="sldNum" sz="quarter" idx="5"/>
          </p:nvPr>
        </p:nvSpPr>
        <p:spPr/>
        <p:txBody>
          <a:bodyPr/>
          <a:lstStyle/>
          <a:p>
            <a:fld id="{DC0E3B60-A94C-4E06-90AB-BCEC2B950A2F}" type="slidenum">
              <a:rPr lang="en-US" smtClean="0"/>
              <a:t>14</a:t>
            </a:fld>
            <a:endParaRPr lang="en-US"/>
          </a:p>
        </p:txBody>
      </p:sp>
    </p:spTree>
    <p:extLst>
      <p:ext uri="{BB962C8B-B14F-4D97-AF65-F5344CB8AC3E}">
        <p14:creationId xmlns:p14="http://schemas.microsoft.com/office/powerpoint/2010/main" val="31198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limited funding in our CAP Block Grant in 2022, but the available funding was enough to contribute to a phase of work that could be built in 2022.  The project also yields high nitrogen reductions because its watershed is rural, which is a priority for CAP goals.</a:t>
            </a:r>
          </a:p>
          <a:p>
            <a:endParaRPr lang="en-US" dirty="0"/>
          </a:p>
          <a:p>
            <a:r>
              <a:rPr lang="en-US" dirty="0"/>
              <a:t>This project is special because of the almost 20 years' worth of planning, fundraising, and partnership development that Londonderry Township had completed. Project 2 (or 3) might not have all of these co-benefits, but these are examples of the other benefits that a WREP project might result in.</a:t>
            </a:r>
          </a:p>
        </p:txBody>
      </p:sp>
      <p:sp>
        <p:nvSpPr>
          <p:cNvPr id="4" name="Slide Number Placeholder 3"/>
          <p:cNvSpPr>
            <a:spLocks noGrp="1"/>
          </p:cNvSpPr>
          <p:nvPr>
            <p:ph type="sldNum" sz="quarter" idx="5"/>
          </p:nvPr>
        </p:nvSpPr>
        <p:spPr/>
        <p:txBody>
          <a:bodyPr/>
          <a:lstStyle/>
          <a:p>
            <a:fld id="{DC0E3B60-A94C-4E06-90AB-BCEC2B950A2F}" type="slidenum">
              <a:rPr lang="en-US" smtClean="0"/>
              <a:t>15</a:t>
            </a:fld>
            <a:endParaRPr lang="en-US"/>
          </a:p>
        </p:txBody>
      </p:sp>
    </p:spTree>
    <p:extLst>
      <p:ext uri="{BB962C8B-B14F-4D97-AF65-F5344CB8AC3E}">
        <p14:creationId xmlns:p14="http://schemas.microsoft.com/office/powerpoint/2010/main" val="51561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have a blank slate or we can work from the vision that we developed based on the feedback we received in 2019-2020 – it’s up to this group to decide on the direction that WREP goes</a:t>
            </a:r>
          </a:p>
        </p:txBody>
      </p:sp>
      <p:sp>
        <p:nvSpPr>
          <p:cNvPr id="4" name="Slide Number Placeholder 3"/>
          <p:cNvSpPr>
            <a:spLocks noGrp="1"/>
          </p:cNvSpPr>
          <p:nvPr>
            <p:ph type="sldNum" sz="quarter" idx="5"/>
          </p:nvPr>
        </p:nvSpPr>
        <p:spPr/>
        <p:txBody>
          <a:bodyPr/>
          <a:lstStyle/>
          <a:p>
            <a:fld id="{DC0E3B60-A94C-4E06-90AB-BCEC2B950A2F}" type="slidenum">
              <a:rPr lang="en-US" smtClean="0"/>
              <a:t>16</a:t>
            </a:fld>
            <a:endParaRPr lang="en-US"/>
          </a:p>
        </p:txBody>
      </p:sp>
    </p:spTree>
    <p:extLst>
      <p:ext uri="{BB962C8B-B14F-4D97-AF65-F5344CB8AC3E}">
        <p14:creationId xmlns:p14="http://schemas.microsoft.com/office/powerpoint/2010/main" val="162396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PRP implementation deadline – varies by municipality, but generally summer 2023 for General permittees.  Individual permittees likely have more time because their permits were issued after the General permit approvals.</a:t>
            </a:r>
          </a:p>
          <a:p>
            <a:endParaRPr lang="en-US" dirty="0"/>
          </a:p>
          <a:p>
            <a:r>
              <a:rPr lang="en-US" dirty="0"/>
              <a:t>Guesses on the next permit based on experience from 2018 permit release – new permit was released 1 year before applications were due, applications were due 6 months before permit started</a:t>
            </a:r>
          </a:p>
          <a:p>
            <a:endParaRPr lang="en-US" dirty="0"/>
          </a:p>
          <a:p>
            <a:r>
              <a:rPr lang="en-US" dirty="0"/>
              <a:t>What we do know is that it will be good to have this group already collaborating in advance of the next permit so we can work through challenges together.</a:t>
            </a:r>
          </a:p>
          <a:p>
            <a:endParaRPr lang="en-US" dirty="0"/>
          </a:p>
        </p:txBody>
      </p:sp>
      <p:sp>
        <p:nvSpPr>
          <p:cNvPr id="4" name="Slide Number Placeholder 3"/>
          <p:cNvSpPr>
            <a:spLocks noGrp="1"/>
          </p:cNvSpPr>
          <p:nvPr>
            <p:ph type="sldNum" sz="quarter" idx="5"/>
          </p:nvPr>
        </p:nvSpPr>
        <p:spPr/>
        <p:txBody>
          <a:bodyPr/>
          <a:lstStyle/>
          <a:p>
            <a:fld id="{DC0E3B60-A94C-4E06-90AB-BCEC2B950A2F}" type="slidenum">
              <a:rPr lang="en-US" smtClean="0"/>
              <a:t>17</a:t>
            </a:fld>
            <a:endParaRPr lang="en-US"/>
          </a:p>
        </p:txBody>
      </p:sp>
    </p:spTree>
    <p:extLst>
      <p:ext uri="{BB962C8B-B14F-4D97-AF65-F5344CB8AC3E}">
        <p14:creationId xmlns:p14="http://schemas.microsoft.com/office/powerpoint/2010/main" val="414590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vision was developed based on county-wide needs.  A new regional vision will be developed based upon the Founding Municipalities’ advisory committee participation in these discussions.</a:t>
            </a:r>
          </a:p>
        </p:txBody>
      </p:sp>
      <p:sp>
        <p:nvSpPr>
          <p:cNvPr id="4" name="Slide Number Placeholder 3"/>
          <p:cNvSpPr>
            <a:spLocks noGrp="1"/>
          </p:cNvSpPr>
          <p:nvPr>
            <p:ph type="sldNum" sz="quarter" idx="5"/>
          </p:nvPr>
        </p:nvSpPr>
        <p:spPr/>
        <p:txBody>
          <a:bodyPr/>
          <a:lstStyle/>
          <a:p>
            <a:fld id="{DC0E3B60-A94C-4E06-90AB-BCEC2B950A2F}" type="slidenum">
              <a:rPr lang="en-US" smtClean="0"/>
              <a:t>18</a:t>
            </a:fld>
            <a:endParaRPr lang="en-US"/>
          </a:p>
        </p:txBody>
      </p:sp>
    </p:spTree>
    <p:extLst>
      <p:ext uri="{BB962C8B-B14F-4D97-AF65-F5344CB8AC3E}">
        <p14:creationId xmlns:p14="http://schemas.microsoft.com/office/powerpoint/2010/main" val="139183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and agricultural stormwater challenges are not always that different.  It’s time to think beyond meeting regulatory </a:t>
            </a:r>
            <a:r>
              <a:rPr lang="en-US"/>
              <a:t>requirements for MS4.</a:t>
            </a:r>
          </a:p>
        </p:txBody>
      </p:sp>
      <p:sp>
        <p:nvSpPr>
          <p:cNvPr id="4" name="Slide Number Placeholder 3"/>
          <p:cNvSpPr>
            <a:spLocks noGrp="1"/>
          </p:cNvSpPr>
          <p:nvPr>
            <p:ph type="sldNum" sz="quarter" idx="5"/>
          </p:nvPr>
        </p:nvSpPr>
        <p:spPr/>
        <p:txBody>
          <a:bodyPr/>
          <a:lstStyle/>
          <a:p>
            <a:fld id="{DC0E3B60-A94C-4E06-90AB-BCEC2B950A2F}" type="slidenum">
              <a:rPr lang="en-US" smtClean="0"/>
              <a:t>19</a:t>
            </a:fld>
            <a:endParaRPr lang="en-US"/>
          </a:p>
        </p:txBody>
      </p:sp>
    </p:spTree>
    <p:extLst>
      <p:ext uri="{BB962C8B-B14F-4D97-AF65-F5344CB8AC3E}">
        <p14:creationId xmlns:p14="http://schemas.microsoft.com/office/powerpoint/2010/main" val="2634516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0BC9AD2-303A-4DE1-9215-8FBBEECD4F51}"/>
              </a:ext>
            </a:extLst>
          </p:cNvPr>
          <p:cNvSpPr/>
          <p:nvPr userDrawn="1"/>
        </p:nvSpPr>
        <p:spPr>
          <a:xfrm>
            <a:off x="0" y="2545162"/>
            <a:ext cx="12192000" cy="4312839"/>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0C1E1A-4AF5-235D-A1A1-2FF72D1C2F21}"/>
              </a:ext>
            </a:extLst>
          </p:cNvPr>
          <p:cNvSpPr>
            <a:spLocks noGrp="1"/>
          </p:cNvSpPr>
          <p:nvPr>
            <p:ph type="ctrTitle" hasCustomPrompt="1"/>
          </p:nvPr>
        </p:nvSpPr>
        <p:spPr>
          <a:xfrm>
            <a:off x="2121647" y="2802337"/>
            <a:ext cx="9775079" cy="1623174"/>
          </a:xfrm>
        </p:spPr>
        <p:txBody>
          <a:bodyPr anchor="b">
            <a:normAutofit/>
          </a:bodyPr>
          <a:lstStyle>
            <a:lvl1pPr algn="r">
              <a:defRPr sz="4800" cap="all" baseline="0">
                <a:solidFill>
                  <a:schemeClr val="bg1"/>
                </a:solidFill>
                <a:latin typeface="Oswald SemiBold" panose="00000700000000000000" pitchFamily="2" charset="0"/>
              </a:defRPr>
            </a:lvl1pPr>
          </a:lstStyle>
          <a:p>
            <a:r>
              <a:rPr lang="en-US" dirty="0"/>
              <a:t>SAMPLE MASTER TITLE</a:t>
            </a:r>
          </a:p>
        </p:txBody>
      </p:sp>
      <p:sp>
        <p:nvSpPr>
          <p:cNvPr id="3" name="Subtitle 2">
            <a:extLst>
              <a:ext uri="{FF2B5EF4-FFF2-40B4-BE49-F238E27FC236}">
                <a16:creationId xmlns:a16="http://schemas.microsoft.com/office/drawing/2014/main" xmlns="" id="{B46EFF85-C665-7BFC-EE36-642E1DD7DFA7}"/>
              </a:ext>
            </a:extLst>
          </p:cNvPr>
          <p:cNvSpPr>
            <a:spLocks noGrp="1"/>
          </p:cNvSpPr>
          <p:nvPr>
            <p:ph type="subTitle" idx="1" hasCustomPrompt="1"/>
          </p:nvPr>
        </p:nvSpPr>
        <p:spPr>
          <a:xfrm>
            <a:off x="2121647" y="4609331"/>
            <a:ext cx="9775079" cy="1623174"/>
          </a:xfrm>
        </p:spPr>
        <p:txBody>
          <a:bodyPr>
            <a:normAutofit/>
          </a:bodyPr>
          <a:lstStyle>
            <a:lvl1pPr marL="0" indent="0" algn="r">
              <a:buNone/>
              <a:defRPr sz="2400" b="1" cap="all" baseline="0">
                <a:solidFill>
                  <a:srgbClr val="287DA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Sample master subtitle</a:t>
            </a:r>
          </a:p>
        </p:txBody>
      </p:sp>
      <p:pic>
        <p:nvPicPr>
          <p:cNvPr id="12" name="Picture 11" descr="Icon&#10;&#10;Description automatically generated with low confidence">
            <a:extLst>
              <a:ext uri="{FF2B5EF4-FFF2-40B4-BE49-F238E27FC236}">
                <a16:creationId xmlns:a16="http://schemas.microsoft.com/office/drawing/2014/main" xmlns="" id="{C899E044-88F4-4203-A4B2-20336CAC6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149" y="692170"/>
            <a:ext cx="4165752" cy="1178953"/>
          </a:xfrm>
          <a:prstGeom prst="rect">
            <a:avLst/>
          </a:prstGeom>
        </p:spPr>
      </p:pic>
      <p:grpSp>
        <p:nvGrpSpPr>
          <p:cNvPr id="17" name="Group 16">
            <a:extLst>
              <a:ext uri="{FF2B5EF4-FFF2-40B4-BE49-F238E27FC236}">
                <a16:creationId xmlns:a16="http://schemas.microsoft.com/office/drawing/2014/main" xmlns="" id="{223F2BED-6E97-43AB-84C9-1A2ACEDB1641}"/>
              </a:ext>
            </a:extLst>
          </p:cNvPr>
          <p:cNvGrpSpPr/>
          <p:nvPr userDrawn="1"/>
        </p:nvGrpSpPr>
        <p:grpSpPr>
          <a:xfrm>
            <a:off x="0" y="6629400"/>
            <a:ext cx="12192000" cy="238124"/>
            <a:chOff x="-482600" y="5225645"/>
            <a:chExt cx="12192000" cy="216702"/>
          </a:xfrm>
        </p:grpSpPr>
        <p:sp>
          <p:nvSpPr>
            <p:cNvPr id="14" name="Rectangle 13">
              <a:extLst>
                <a:ext uri="{FF2B5EF4-FFF2-40B4-BE49-F238E27FC236}">
                  <a16:creationId xmlns:a16="http://schemas.microsoft.com/office/drawing/2014/main" xmlns="" id="{B933477C-9E05-4FDD-848B-236D4FCC552C}"/>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9D3F55D3-0B82-4111-A328-130337F995BF}"/>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FF8798A9-6CE4-4810-A819-1D51B4B3AD2C}"/>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245FA69D-3577-451C-8009-8B44153EB4B1}"/>
              </a:ext>
            </a:extLst>
          </p:cNvPr>
          <p:cNvSpPr txBox="1"/>
          <p:nvPr userDrawn="1"/>
        </p:nvSpPr>
        <p:spPr>
          <a:xfrm>
            <a:off x="7486650" y="5986439"/>
            <a:ext cx="4410075" cy="400110"/>
          </a:xfrm>
          <a:prstGeom prst="rect">
            <a:avLst/>
          </a:prstGeom>
          <a:noFill/>
        </p:spPr>
        <p:txBody>
          <a:bodyPr wrap="square">
            <a:spAutoFit/>
          </a:bodyPr>
          <a:lstStyle/>
          <a:p>
            <a:pPr algn="r"/>
            <a:r>
              <a:rPr lang="en-US" sz="1000" i="0" u="none" strike="noStrike" baseline="0"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2023 </a:t>
            </a:r>
            <a:r>
              <a:rPr lang="en-US" sz="1000" i="0" u="none" strike="noStrike" baseline="0" dirty="0">
                <a:solidFill>
                  <a:schemeClr val="bg1"/>
                </a:solidFill>
                <a:latin typeface="Roboto" panose="02000000000000000000" pitchFamily="2" charset="0"/>
                <a:ea typeface="Roboto" panose="02000000000000000000" pitchFamily="2" charset="0"/>
                <a:cs typeface="Roboto" panose="02000000000000000000" pitchFamily="2" charset="0"/>
              </a:rPr>
              <a:t>Herbert, Rowland &amp; Grubic, Inc.</a:t>
            </a:r>
          </a:p>
          <a:p>
            <a:pPr algn="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Engineering | Planning | Infrastructure Solutions</a:t>
            </a:r>
            <a:endParaRPr lang="en-US" sz="1000" i="0" u="none" strike="noStrike"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3511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C65413-59ED-1F04-66DD-DFC7EB838DEA}"/>
              </a:ext>
            </a:extLst>
          </p:cNvPr>
          <p:cNvSpPr>
            <a:spLocks noGrp="1"/>
          </p:cNvSpPr>
          <p:nvPr>
            <p:ph idx="1" hasCustomPrompt="1"/>
          </p:nvPr>
        </p:nvSpPr>
        <p:spPr>
          <a:xfrm>
            <a:off x="838199" y="1817915"/>
            <a:ext cx="10894423" cy="4006864"/>
          </a:xfrm>
        </p:spPr>
        <p:txBody>
          <a:bodyPr/>
          <a:lstStyle>
            <a:lvl1pPr>
              <a:defRPr sz="2800" b="1">
                <a:solidFill>
                  <a:srgbClr val="2C7FA5"/>
                </a:solidFill>
              </a:defRPr>
            </a:lvl1pPr>
            <a:lvl2pPr>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Roboto BOLD, all caps, celadon blue</a:t>
            </a:r>
          </a:p>
          <a:p>
            <a:pPr lvl="1"/>
            <a:r>
              <a:rPr lang="en-US" dirty="0"/>
              <a:t>Lato, Initial Caps, Dark Gray</a:t>
            </a:r>
          </a:p>
          <a:p>
            <a:pPr lvl="2"/>
            <a:r>
              <a:rPr lang="en-US" dirty="0"/>
              <a:t>Lato, Initial Caps, Dark Gray</a:t>
            </a:r>
          </a:p>
          <a:p>
            <a:pPr lvl="3"/>
            <a:r>
              <a:rPr lang="en-US" dirty="0"/>
              <a:t>Lato, Initial Caps, Dark Gray</a:t>
            </a:r>
          </a:p>
          <a:p>
            <a:pPr lvl="4"/>
            <a:r>
              <a:rPr lang="en-US" dirty="0"/>
              <a:t>Lato, Initial Caps, Dark Gray</a:t>
            </a:r>
          </a:p>
        </p:txBody>
      </p:sp>
      <p:grpSp>
        <p:nvGrpSpPr>
          <p:cNvPr id="7" name="Group 6">
            <a:extLst>
              <a:ext uri="{FF2B5EF4-FFF2-40B4-BE49-F238E27FC236}">
                <a16:creationId xmlns:a16="http://schemas.microsoft.com/office/drawing/2014/main" xmlns="" id="{ADD16523-FE99-438D-9D03-65F138641813}"/>
              </a:ext>
            </a:extLst>
          </p:cNvPr>
          <p:cNvGrpSpPr/>
          <p:nvPr userDrawn="1"/>
        </p:nvGrpSpPr>
        <p:grpSpPr>
          <a:xfrm>
            <a:off x="0" y="0"/>
            <a:ext cx="12192000" cy="1447800"/>
            <a:chOff x="0" y="0"/>
            <a:chExt cx="12192000" cy="1447800"/>
          </a:xfrm>
        </p:grpSpPr>
        <p:sp>
          <p:nvSpPr>
            <p:cNvPr id="8" name="Rectangle 7">
              <a:extLst>
                <a:ext uri="{FF2B5EF4-FFF2-40B4-BE49-F238E27FC236}">
                  <a16:creationId xmlns:a16="http://schemas.microsoft.com/office/drawing/2014/main" xmlns="" id="{0E132100-6FF6-461C-8FD6-B6022F57C40F}"/>
                </a:ext>
              </a:extLst>
            </p:cNvPr>
            <p:cNvSpPr/>
            <p:nvPr/>
          </p:nvSpPr>
          <p:spPr>
            <a:xfrm>
              <a:off x="0" y="0"/>
              <a:ext cx="12192000" cy="1236624"/>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30AC90F-4B1A-4CDA-AC9C-C862E744817C}"/>
                </a:ext>
              </a:extLst>
            </p:cNvPr>
            <p:cNvSpPr/>
            <p:nvPr/>
          </p:nvSpPr>
          <p:spPr>
            <a:xfrm>
              <a:off x="0" y="1231098"/>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CB2B930-1554-4417-81F5-8FA88D5272D8}"/>
                </a:ext>
              </a:extLst>
            </p:cNvPr>
            <p:cNvSpPr/>
            <p:nvPr/>
          </p:nvSpPr>
          <p:spPr>
            <a:xfrm>
              <a:off x="4064000" y="1231098"/>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A4A37DE-8114-41DA-9847-18B7D7B726FC}"/>
                </a:ext>
              </a:extLst>
            </p:cNvPr>
            <p:cNvSpPr/>
            <p:nvPr/>
          </p:nvSpPr>
          <p:spPr>
            <a:xfrm>
              <a:off x="8128000" y="1231098"/>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5100261-795D-840D-A8F9-F51C89B677C9}"/>
              </a:ext>
            </a:extLst>
          </p:cNvPr>
          <p:cNvSpPr>
            <a:spLocks noGrp="1"/>
          </p:cNvSpPr>
          <p:nvPr>
            <p:ph type="title" hasCustomPrompt="1"/>
          </p:nvPr>
        </p:nvSpPr>
        <p:spPr>
          <a:xfrm>
            <a:off x="838200" y="226098"/>
            <a:ext cx="10894422" cy="995915"/>
          </a:xfrm>
        </p:spPr>
        <p:txBody>
          <a:bodyPr/>
          <a:lstStyle>
            <a:lvl1pPr>
              <a:defRPr cap="all" normalizeH="0" baseline="0">
                <a:solidFill>
                  <a:schemeClr val="bg1"/>
                </a:solidFill>
                <a:latin typeface="Oswald SemiBold" panose="00000700000000000000" pitchFamily="2" charset="0"/>
              </a:defRPr>
            </a:lvl1pPr>
          </a:lstStyle>
          <a:p>
            <a:r>
              <a:rPr lang="en-US" dirty="0"/>
              <a:t>SLIDE TITLE</a:t>
            </a:r>
          </a:p>
        </p:txBody>
      </p:sp>
      <p:pic>
        <p:nvPicPr>
          <p:cNvPr id="15" name="Picture 14" descr="Icon&#10;&#10;Description automatically generated with low confidence">
            <a:extLst>
              <a:ext uri="{FF2B5EF4-FFF2-40B4-BE49-F238E27FC236}">
                <a16:creationId xmlns:a16="http://schemas.microsoft.com/office/drawing/2014/main" xmlns="" id="{4294F57C-B15E-4D94-B955-05BCDA28A9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Tree>
    <p:extLst>
      <p:ext uri="{BB962C8B-B14F-4D97-AF65-F5344CB8AC3E}">
        <p14:creationId xmlns:p14="http://schemas.microsoft.com/office/powerpoint/2010/main" val="55660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pic>
        <p:nvPicPr>
          <p:cNvPr id="20" name="Picture 19" descr="Icon&#10;&#10;Description automatically generated with low confidence">
            <a:extLst>
              <a:ext uri="{FF2B5EF4-FFF2-40B4-BE49-F238E27FC236}">
                <a16:creationId xmlns:a16="http://schemas.microsoft.com/office/drawing/2014/main" xmlns="" id="{4D95F755-7A15-4CD5-85B0-12BEE24CC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
        <p:nvSpPr>
          <p:cNvPr id="9" name="Rectangle 8">
            <a:extLst>
              <a:ext uri="{FF2B5EF4-FFF2-40B4-BE49-F238E27FC236}">
                <a16:creationId xmlns:a16="http://schemas.microsoft.com/office/drawing/2014/main" xmlns="" id="{5CA3E2AC-A914-4DA7-AB1A-390E51340193}"/>
              </a:ext>
            </a:extLst>
          </p:cNvPr>
          <p:cNvSpPr/>
          <p:nvPr/>
        </p:nvSpPr>
        <p:spPr>
          <a:xfrm>
            <a:off x="0" y="-1"/>
            <a:ext cx="4064000" cy="6580767"/>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C57F8C6-2DF4-173D-4C6F-7037E3D84807}"/>
              </a:ext>
            </a:extLst>
          </p:cNvPr>
          <p:cNvSpPr>
            <a:spLocks noGrp="1"/>
          </p:cNvSpPr>
          <p:nvPr userDrawn="1">
            <p:ph type="title" hasCustomPrompt="1"/>
          </p:nvPr>
        </p:nvSpPr>
        <p:spPr>
          <a:xfrm>
            <a:off x="445675" y="653143"/>
            <a:ext cx="3309896" cy="5217459"/>
          </a:xfrm>
        </p:spPr>
        <p:txBody>
          <a:bodyPr anchor="t">
            <a:normAutofit/>
          </a:bodyPr>
          <a:lstStyle>
            <a:lvl1pPr>
              <a:defRPr sz="3600" cap="all" baseline="0">
                <a:solidFill>
                  <a:schemeClr val="bg1"/>
                </a:solidFill>
              </a:defRPr>
            </a:lvl1pPr>
          </a:lstStyle>
          <a:p>
            <a:r>
              <a:rPr lang="en-US" dirty="0"/>
              <a:t>Three column slide (Oswald semibold, all caps, white)</a:t>
            </a:r>
          </a:p>
        </p:txBody>
      </p:sp>
      <p:sp>
        <p:nvSpPr>
          <p:cNvPr id="4" name="Content Placeholder 3">
            <a:extLst>
              <a:ext uri="{FF2B5EF4-FFF2-40B4-BE49-F238E27FC236}">
                <a16:creationId xmlns:a16="http://schemas.microsoft.com/office/drawing/2014/main" xmlns="" id="{B760C41B-3F29-98BA-30BC-6CEBC094297A}"/>
              </a:ext>
            </a:extLst>
          </p:cNvPr>
          <p:cNvSpPr>
            <a:spLocks noGrp="1"/>
          </p:cNvSpPr>
          <p:nvPr userDrawn="1">
            <p:ph sz="half" idx="2" hasCustomPrompt="1"/>
          </p:nvPr>
        </p:nvSpPr>
        <p:spPr>
          <a:xfrm>
            <a:off x="4735286" y="653143"/>
            <a:ext cx="6944444" cy="5123814"/>
          </a:xfrm>
        </p:spPr>
        <p:txBody>
          <a:bodyPr/>
          <a:lstStyle>
            <a:lvl1pPr>
              <a:defRPr b="1"/>
            </a:lvl1pPr>
          </a:lstStyle>
          <a:p>
            <a:r>
              <a:rPr lang="en-US" dirty="0"/>
              <a:t>Roboto BOLD all caps celadon</a:t>
            </a:r>
          </a:p>
          <a:p>
            <a:pPr lvl="1"/>
            <a:r>
              <a:rPr lang="en-US" dirty="0"/>
              <a:t>Bullet-points (Lato, dark gray)</a:t>
            </a:r>
          </a:p>
          <a:p>
            <a:pPr lvl="2"/>
            <a:r>
              <a:rPr lang="en-US" dirty="0"/>
              <a:t>Sub-bullets (Lato, dark gray)</a:t>
            </a:r>
          </a:p>
          <a:p>
            <a:pPr lvl="4"/>
            <a:endParaRPr lang="en-US" dirty="0"/>
          </a:p>
        </p:txBody>
      </p:sp>
      <p:grpSp>
        <p:nvGrpSpPr>
          <p:cNvPr id="15" name="Group 14">
            <a:extLst>
              <a:ext uri="{FF2B5EF4-FFF2-40B4-BE49-F238E27FC236}">
                <a16:creationId xmlns:a16="http://schemas.microsoft.com/office/drawing/2014/main" xmlns="" id="{DE38F756-5733-43EF-B098-9B101B77FD3D}"/>
              </a:ext>
            </a:extLst>
          </p:cNvPr>
          <p:cNvGrpSpPr/>
          <p:nvPr userDrawn="1"/>
        </p:nvGrpSpPr>
        <p:grpSpPr>
          <a:xfrm>
            <a:off x="0" y="6580767"/>
            <a:ext cx="4064000" cy="277233"/>
            <a:chOff x="-482600" y="5225645"/>
            <a:chExt cx="12192000" cy="216702"/>
          </a:xfrm>
        </p:grpSpPr>
        <p:sp>
          <p:nvSpPr>
            <p:cNvPr id="16" name="Rectangle 15">
              <a:extLst>
                <a:ext uri="{FF2B5EF4-FFF2-40B4-BE49-F238E27FC236}">
                  <a16:creationId xmlns:a16="http://schemas.microsoft.com/office/drawing/2014/main" xmlns=""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60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pic>
        <p:nvPicPr>
          <p:cNvPr id="20" name="Picture 19" descr="Icon&#10;&#10;Description automatically generated with low confidence">
            <a:extLst>
              <a:ext uri="{FF2B5EF4-FFF2-40B4-BE49-F238E27FC236}">
                <a16:creationId xmlns:a16="http://schemas.microsoft.com/office/drawing/2014/main" xmlns="" id="{4D95F755-7A15-4CD5-85B0-12BEE24CC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
        <p:nvSpPr>
          <p:cNvPr id="9" name="Rectangle 8">
            <a:extLst>
              <a:ext uri="{FF2B5EF4-FFF2-40B4-BE49-F238E27FC236}">
                <a16:creationId xmlns:a16="http://schemas.microsoft.com/office/drawing/2014/main" xmlns="" id="{5CA3E2AC-A914-4DA7-AB1A-390E51340193}"/>
              </a:ext>
            </a:extLst>
          </p:cNvPr>
          <p:cNvSpPr/>
          <p:nvPr/>
        </p:nvSpPr>
        <p:spPr>
          <a:xfrm>
            <a:off x="0" y="-1"/>
            <a:ext cx="6096000" cy="6580767"/>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C57F8C6-2DF4-173D-4C6F-7037E3D84807}"/>
              </a:ext>
            </a:extLst>
          </p:cNvPr>
          <p:cNvSpPr>
            <a:spLocks noGrp="1"/>
          </p:cNvSpPr>
          <p:nvPr userDrawn="1">
            <p:ph type="title" hasCustomPrompt="1"/>
          </p:nvPr>
        </p:nvSpPr>
        <p:spPr>
          <a:xfrm>
            <a:off x="445675" y="653143"/>
            <a:ext cx="5248194" cy="5217459"/>
          </a:xfrm>
        </p:spPr>
        <p:txBody>
          <a:bodyPr anchor="t">
            <a:normAutofit/>
          </a:bodyPr>
          <a:lstStyle>
            <a:lvl1pPr>
              <a:defRPr sz="5400" cap="all" baseline="0">
                <a:solidFill>
                  <a:schemeClr val="bg1"/>
                </a:solidFill>
              </a:defRPr>
            </a:lvl1pPr>
          </a:lstStyle>
          <a:p>
            <a:r>
              <a:rPr lang="en-US" dirty="0"/>
              <a:t>Two column slide (Oswald semibold, white)</a:t>
            </a:r>
          </a:p>
        </p:txBody>
      </p:sp>
      <p:sp>
        <p:nvSpPr>
          <p:cNvPr id="4" name="Content Placeholder 3">
            <a:extLst>
              <a:ext uri="{FF2B5EF4-FFF2-40B4-BE49-F238E27FC236}">
                <a16:creationId xmlns:a16="http://schemas.microsoft.com/office/drawing/2014/main" xmlns="" id="{B760C41B-3F29-98BA-30BC-6CEBC094297A}"/>
              </a:ext>
            </a:extLst>
          </p:cNvPr>
          <p:cNvSpPr>
            <a:spLocks noGrp="1"/>
          </p:cNvSpPr>
          <p:nvPr userDrawn="1">
            <p:ph sz="half" idx="2"/>
          </p:nvPr>
        </p:nvSpPr>
        <p:spPr>
          <a:xfrm>
            <a:off x="6377748" y="653143"/>
            <a:ext cx="5301982" cy="5123814"/>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xmlns="" id="{DE38F756-5733-43EF-B098-9B101B77FD3D}"/>
              </a:ext>
            </a:extLst>
          </p:cNvPr>
          <p:cNvGrpSpPr/>
          <p:nvPr userDrawn="1"/>
        </p:nvGrpSpPr>
        <p:grpSpPr>
          <a:xfrm>
            <a:off x="0" y="6580767"/>
            <a:ext cx="6096000" cy="277233"/>
            <a:chOff x="-482600" y="5225645"/>
            <a:chExt cx="12192000" cy="216702"/>
          </a:xfrm>
        </p:grpSpPr>
        <p:sp>
          <p:nvSpPr>
            <p:cNvPr id="16" name="Rectangle 15">
              <a:extLst>
                <a:ext uri="{FF2B5EF4-FFF2-40B4-BE49-F238E27FC236}">
                  <a16:creationId xmlns:a16="http://schemas.microsoft.com/office/drawing/2014/main" xmlns=""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84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Color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B9025F2-D8BE-47A4-8CBC-1AD46459B3DB}"/>
              </a:ext>
            </a:extLst>
          </p:cNvPr>
          <p:cNvGrpSpPr/>
          <p:nvPr userDrawn="1"/>
        </p:nvGrpSpPr>
        <p:grpSpPr>
          <a:xfrm>
            <a:off x="0" y="0"/>
            <a:ext cx="12192000" cy="5870602"/>
            <a:chOff x="0" y="0"/>
            <a:chExt cx="12192000" cy="6858000"/>
          </a:xfrm>
        </p:grpSpPr>
        <p:sp>
          <p:nvSpPr>
            <p:cNvPr id="9" name="Rectangle 8">
              <a:extLst>
                <a:ext uri="{FF2B5EF4-FFF2-40B4-BE49-F238E27FC236}">
                  <a16:creationId xmlns:a16="http://schemas.microsoft.com/office/drawing/2014/main" xmlns="" id="{5CA3E2AC-A914-4DA7-AB1A-390E51340193}"/>
                </a:ext>
              </a:extLst>
            </p:cNvPr>
            <p:cNvSpPr/>
            <p:nvPr/>
          </p:nvSpPr>
          <p:spPr>
            <a:xfrm>
              <a:off x="0" y="0"/>
              <a:ext cx="12192000" cy="6580766"/>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DE38F756-5733-43EF-B098-9B101B77FD3D}"/>
                </a:ext>
              </a:extLst>
            </p:cNvPr>
            <p:cNvGrpSpPr/>
            <p:nvPr userDrawn="1"/>
          </p:nvGrpSpPr>
          <p:grpSpPr>
            <a:xfrm>
              <a:off x="0" y="6580767"/>
              <a:ext cx="12192000" cy="277233"/>
              <a:chOff x="-482600" y="5225645"/>
              <a:chExt cx="12192000" cy="216702"/>
            </a:xfrm>
          </p:grpSpPr>
          <p:sp>
            <p:nvSpPr>
              <p:cNvPr id="16" name="Rectangle 15">
                <a:extLst>
                  <a:ext uri="{FF2B5EF4-FFF2-40B4-BE49-F238E27FC236}">
                    <a16:creationId xmlns:a16="http://schemas.microsoft.com/office/drawing/2014/main" xmlns=""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xmlns="" id="{0C57F8C6-2DF4-173D-4C6F-7037E3D84807}"/>
              </a:ext>
            </a:extLst>
          </p:cNvPr>
          <p:cNvSpPr>
            <a:spLocks noGrp="1"/>
          </p:cNvSpPr>
          <p:nvPr userDrawn="1">
            <p:ph type="title" hasCustomPrompt="1"/>
          </p:nvPr>
        </p:nvSpPr>
        <p:spPr>
          <a:xfrm>
            <a:off x="445675" y="574772"/>
            <a:ext cx="5248194" cy="4696096"/>
          </a:xfrm>
        </p:spPr>
        <p:txBody>
          <a:bodyPr anchor="t">
            <a:normAutofit/>
          </a:bodyPr>
          <a:lstStyle>
            <a:lvl1pPr>
              <a:defRPr sz="5400" cap="all" baseline="0">
                <a:solidFill>
                  <a:schemeClr val="bg1"/>
                </a:solidFill>
              </a:defRPr>
            </a:lvl1pPr>
          </a:lstStyle>
          <a:p>
            <a:r>
              <a:rPr lang="en-US" dirty="0"/>
              <a:t>Full color slide (Oswald semibold, all caps, white)</a:t>
            </a:r>
          </a:p>
        </p:txBody>
      </p:sp>
      <p:sp>
        <p:nvSpPr>
          <p:cNvPr id="4" name="Content Placeholder 3">
            <a:extLst>
              <a:ext uri="{FF2B5EF4-FFF2-40B4-BE49-F238E27FC236}">
                <a16:creationId xmlns:a16="http://schemas.microsoft.com/office/drawing/2014/main" xmlns="" id="{B760C41B-3F29-98BA-30BC-6CEBC094297A}"/>
              </a:ext>
            </a:extLst>
          </p:cNvPr>
          <p:cNvSpPr>
            <a:spLocks noGrp="1"/>
          </p:cNvSpPr>
          <p:nvPr userDrawn="1">
            <p:ph sz="half" idx="2" hasCustomPrompt="1"/>
          </p:nvPr>
        </p:nvSpPr>
        <p:spPr>
          <a:xfrm>
            <a:off x="6377748" y="574772"/>
            <a:ext cx="5301982" cy="4611808"/>
          </a:xfrm>
        </p:spPr>
        <p:txBody>
          <a:bodyPr/>
          <a:lstStyle>
            <a:lvl1pPr>
              <a:defRPr>
                <a:solidFill>
                  <a:srgbClr val="8CB0C3"/>
                </a:solidFill>
              </a:defRPr>
            </a:lvl1pPr>
            <a:lvl2pPr>
              <a:defRPr>
                <a:solidFill>
                  <a:schemeClr val="bg1"/>
                </a:solidFill>
              </a:defRPr>
            </a:lvl2pPr>
            <a:lvl3pPr>
              <a:defRPr>
                <a:solidFill>
                  <a:schemeClr val="bg1"/>
                </a:solidFill>
              </a:defRPr>
            </a:lvl3pPr>
          </a:lstStyle>
          <a:p>
            <a:r>
              <a:rPr lang="en-US" dirty="0"/>
              <a:t>Roboto, all caps, dusty</a:t>
            </a:r>
          </a:p>
          <a:p>
            <a:pPr lvl="1"/>
            <a:r>
              <a:rPr lang="en-US" dirty="0"/>
              <a:t>Bullet-points (Lato, white)</a:t>
            </a:r>
          </a:p>
          <a:p>
            <a:pPr lvl="2"/>
            <a:r>
              <a:rPr lang="en-US" dirty="0"/>
              <a:t>Sub-bullets (Lato, white)</a:t>
            </a:r>
          </a:p>
          <a:p>
            <a:pPr lvl="4"/>
            <a:endParaRPr lang="en-US" dirty="0"/>
          </a:p>
        </p:txBody>
      </p:sp>
      <p:pic>
        <p:nvPicPr>
          <p:cNvPr id="11" name="Picture 10" descr="Icon&#10;&#10;Description automatically generated with low confidence">
            <a:extLst>
              <a:ext uri="{FF2B5EF4-FFF2-40B4-BE49-F238E27FC236}">
                <a16:creationId xmlns:a16="http://schemas.microsoft.com/office/drawing/2014/main" xmlns="" id="{D8AFD6DD-21F5-449E-BA24-A4312BD07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Tree>
    <p:extLst>
      <p:ext uri="{BB962C8B-B14F-4D97-AF65-F5344CB8AC3E}">
        <p14:creationId xmlns:p14="http://schemas.microsoft.com/office/powerpoint/2010/main" val="249295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13" name="Picture 12" descr="Icon&#10;&#10;Description automatically generated with low confidence">
            <a:extLst>
              <a:ext uri="{FF2B5EF4-FFF2-40B4-BE49-F238E27FC236}">
                <a16:creationId xmlns:a16="http://schemas.microsoft.com/office/drawing/2014/main" xmlns="" id="{3CDA6D4B-C540-4439-96DA-FDF2D74D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Tree>
    <p:extLst>
      <p:ext uri="{BB962C8B-B14F-4D97-AF65-F5344CB8AC3E}">
        <p14:creationId xmlns:p14="http://schemas.microsoft.com/office/powerpoint/2010/main" val="200570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Ba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32A8FC4-463F-4056-B1E6-D2F90CB2F436}"/>
              </a:ext>
            </a:extLst>
          </p:cNvPr>
          <p:cNvGrpSpPr/>
          <p:nvPr userDrawn="1"/>
        </p:nvGrpSpPr>
        <p:grpSpPr>
          <a:xfrm>
            <a:off x="0" y="6619876"/>
            <a:ext cx="12192000" cy="238124"/>
            <a:chOff x="-4064000" y="6384471"/>
            <a:chExt cx="16256000" cy="238124"/>
          </a:xfrm>
        </p:grpSpPr>
        <p:sp>
          <p:nvSpPr>
            <p:cNvPr id="4" name="Rectangle 3">
              <a:extLst>
                <a:ext uri="{FF2B5EF4-FFF2-40B4-BE49-F238E27FC236}">
                  <a16:creationId xmlns:a16="http://schemas.microsoft.com/office/drawing/2014/main" xmlns="" id="{5BE38E9A-2974-4316-8079-064D414BBE3E}"/>
                </a:ext>
              </a:extLst>
            </p:cNvPr>
            <p:cNvSpPr/>
            <p:nvPr userDrawn="1"/>
          </p:nvSpPr>
          <p:spPr>
            <a:xfrm>
              <a:off x="0" y="6384471"/>
              <a:ext cx="4064000" cy="238124"/>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7AE2CDC-587D-4A76-A1E3-51E6947A8D7C}"/>
                </a:ext>
              </a:extLst>
            </p:cNvPr>
            <p:cNvSpPr/>
            <p:nvPr userDrawn="1"/>
          </p:nvSpPr>
          <p:spPr>
            <a:xfrm>
              <a:off x="4064000" y="6384471"/>
              <a:ext cx="4064000" cy="238124"/>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D7FBE15-C468-4EBA-98C0-745B17166227}"/>
                </a:ext>
              </a:extLst>
            </p:cNvPr>
            <p:cNvSpPr/>
            <p:nvPr userDrawn="1"/>
          </p:nvSpPr>
          <p:spPr>
            <a:xfrm>
              <a:off x="8128000" y="6384471"/>
              <a:ext cx="4064000" cy="238124"/>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8769470-05DD-4C04-957A-A3AFF66D8D20}"/>
                </a:ext>
              </a:extLst>
            </p:cNvPr>
            <p:cNvSpPr/>
            <p:nvPr userDrawn="1"/>
          </p:nvSpPr>
          <p:spPr>
            <a:xfrm>
              <a:off x="-4064000" y="6384471"/>
              <a:ext cx="4064000" cy="238124"/>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726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14D6B7-0DD5-EC26-63E0-4589C7C65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F23B4DD1-0B5F-5F32-A115-58B3136CD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Roboto, ALL Caps, Celadon Blue</a:t>
            </a:r>
          </a:p>
          <a:p>
            <a:pPr lvl="1"/>
            <a:r>
              <a:rPr lang="en-US" dirty="0"/>
              <a:t>Lato, Initial Caps, Dark Gray</a:t>
            </a:r>
          </a:p>
          <a:p>
            <a:pPr lvl="2"/>
            <a:r>
              <a:rPr lang="en-US" dirty="0"/>
              <a:t>Lato, Initial Caps, Dark Gray</a:t>
            </a:r>
          </a:p>
          <a:p>
            <a:pPr lvl="3"/>
            <a:r>
              <a:rPr lang="en-US" dirty="0"/>
              <a:t>Lato, Initial Caps, Dark Gray</a:t>
            </a:r>
          </a:p>
        </p:txBody>
      </p:sp>
      <p:sp>
        <p:nvSpPr>
          <p:cNvPr id="4" name="Date Placeholder 3">
            <a:extLst>
              <a:ext uri="{FF2B5EF4-FFF2-40B4-BE49-F238E27FC236}">
                <a16:creationId xmlns:a16="http://schemas.microsoft.com/office/drawing/2014/main" xmlns="" id="{04EE5DA8-79D9-0F28-96A3-88AE08BAB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0722A-2182-4E28-AC85-C46622B886F6}" type="datetimeFigureOut">
              <a:rPr lang="en-US" smtClean="0"/>
              <a:t>2/17/2023</a:t>
            </a:fld>
            <a:endParaRPr lang="en-US"/>
          </a:p>
        </p:txBody>
      </p:sp>
      <p:sp>
        <p:nvSpPr>
          <p:cNvPr id="5" name="Footer Placeholder 4">
            <a:extLst>
              <a:ext uri="{FF2B5EF4-FFF2-40B4-BE49-F238E27FC236}">
                <a16:creationId xmlns:a16="http://schemas.microsoft.com/office/drawing/2014/main" xmlns="" id="{7DADF6A3-C5CA-B300-FD52-F1EA3A39E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3873897-8012-C3D3-27CE-0EE90F598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BC874-1C80-46BC-85A1-1DABA7E7C04D}" type="slidenum">
              <a:rPr lang="en-US" smtClean="0"/>
              <a:t>‹#›</a:t>
            </a:fld>
            <a:endParaRPr lang="en-US"/>
          </a:p>
        </p:txBody>
      </p:sp>
    </p:spTree>
    <p:extLst>
      <p:ext uri="{BB962C8B-B14F-4D97-AF65-F5344CB8AC3E}">
        <p14:creationId xmlns:p14="http://schemas.microsoft.com/office/powerpoint/2010/main" val="34213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5" r:id="rId6"/>
    <p:sldLayoutId id="2147483662" r:id="rId7"/>
  </p:sldLayoutIdLst>
  <p:txStyles>
    <p:titleStyle>
      <a:lvl1pPr algn="l" defTabSz="914400" rtl="0" eaLnBrk="1" latinLnBrk="0" hangingPunct="1">
        <a:lnSpc>
          <a:spcPct val="90000"/>
        </a:lnSpc>
        <a:spcBef>
          <a:spcPct val="0"/>
        </a:spcBef>
        <a:buNone/>
        <a:defRPr sz="4400" kern="1200">
          <a:solidFill>
            <a:srgbClr val="1C2242"/>
          </a:solidFill>
          <a:latin typeface="Oswald SemiBold" panose="000007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rgbClr val="2C7FA5"/>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2C7FA5"/>
        </a:buClr>
        <a:buFont typeface="Wingdings" panose="05000000000000000000" pitchFamily="2" charset="2"/>
        <a:buChar char="§"/>
        <a:defRPr sz="2400" kern="1200">
          <a:solidFill>
            <a:srgbClr val="282828"/>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storymaps.arcgis.com/stories/c3a1e7e257f54ad59b237e1d40417fa9"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countywide-action-plan-dauphinco.hub.arcgis.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18/10/relationships/comments" Target="../comments/modernComment_121_6A902A5.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crpc-pa.org/dcpc-wre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B5168E0-00ED-4FEA-A797-48381132D5EB}"/>
              </a:ext>
            </a:extLst>
          </p:cNvPr>
          <p:cNvSpPr>
            <a:spLocks noGrp="1"/>
          </p:cNvSpPr>
          <p:nvPr>
            <p:ph type="ctrTitle"/>
          </p:nvPr>
        </p:nvSpPr>
        <p:spPr/>
        <p:txBody>
          <a:bodyPr/>
          <a:lstStyle/>
          <a:p>
            <a:r>
              <a:rPr lang="en-US" dirty="0" err="1">
                <a:latin typeface="Arial Narrow" panose="020B0606020202030204" pitchFamily="34" charset="0"/>
                <a:cs typeface="Microsoft Tai Le" panose="020B0502040204020203" pitchFamily="34" charset="0"/>
              </a:rPr>
              <a:t>Wrep</a:t>
            </a:r>
            <a:r>
              <a:rPr lang="en-US" dirty="0">
                <a:latin typeface="Arial Narrow" panose="020B0606020202030204" pitchFamily="34" charset="0"/>
                <a:cs typeface="Microsoft Tai Le" panose="020B0502040204020203" pitchFamily="34" charset="0"/>
              </a:rPr>
              <a:t> advisory committee</a:t>
            </a:r>
          </a:p>
        </p:txBody>
      </p:sp>
      <p:sp>
        <p:nvSpPr>
          <p:cNvPr id="5" name="Subtitle 4">
            <a:extLst>
              <a:ext uri="{FF2B5EF4-FFF2-40B4-BE49-F238E27FC236}">
                <a16:creationId xmlns:a16="http://schemas.microsoft.com/office/drawing/2014/main" xmlns="" id="{5C2844A8-4FAC-4851-B495-6C459926CD25}"/>
              </a:ext>
            </a:extLst>
          </p:cNvPr>
          <p:cNvSpPr>
            <a:spLocks noGrp="1"/>
          </p:cNvSpPr>
          <p:nvPr>
            <p:ph type="subTitle" idx="1"/>
          </p:nvPr>
        </p:nvSpPr>
        <p:spPr>
          <a:xfrm>
            <a:off x="2121647" y="4609331"/>
            <a:ext cx="9775079" cy="955897"/>
          </a:xfrm>
        </p:spPr>
        <p:txBody>
          <a:bodyPr/>
          <a:lstStyle/>
          <a:p>
            <a:r>
              <a:rPr lang="en-US" dirty="0">
                <a:solidFill>
                  <a:srgbClr val="2C7FA5"/>
                </a:solidFill>
                <a:latin typeface="Arial Narrow" panose="020B0606020202030204" pitchFamily="34" charset="0"/>
              </a:rPr>
              <a:t>MEETING #1</a:t>
            </a:r>
          </a:p>
          <a:p>
            <a:r>
              <a:rPr lang="en-US" dirty="0">
                <a:solidFill>
                  <a:srgbClr val="2C7FA5"/>
                </a:solidFill>
                <a:latin typeface="Arial Narrow" panose="020B0606020202030204" pitchFamily="34" charset="0"/>
              </a:rPr>
              <a:t>FEBRUARY 22, 2023</a:t>
            </a:r>
          </a:p>
        </p:txBody>
      </p:sp>
      <p:pic>
        <p:nvPicPr>
          <p:cNvPr id="2" name="Picture 1">
            <a:extLst>
              <a:ext uri="{FF2B5EF4-FFF2-40B4-BE49-F238E27FC236}">
                <a16:creationId xmlns:a16="http://schemas.microsoft.com/office/drawing/2014/main" xmlns="" id="{D5CE6213-7A37-0D51-88DE-39A226267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129" y="401890"/>
            <a:ext cx="3491348" cy="1885328"/>
          </a:xfrm>
          <a:prstGeom prst="rect">
            <a:avLst/>
          </a:prstGeom>
        </p:spPr>
      </p:pic>
      <p:pic>
        <p:nvPicPr>
          <p:cNvPr id="3" name="Picture 2">
            <a:extLst>
              <a:ext uri="{FF2B5EF4-FFF2-40B4-BE49-F238E27FC236}">
                <a16:creationId xmlns:a16="http://schemas.microsoft.com/office/drawing/2014/main" xmlns="" id="{B91AD10B-5952-63A2-AB50-2F59C6DA7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48669"/>
            <a:ext cx="3193638" cy="2299419"/>
          </a:xfrm>
          <a:prstGeom prst="rect">
            <a:avLst/>
          </a:prstGeom>
        </p:spPr>
      </p:pic>
      <p:pic>
        <p:nvPicPr>
          <p:cNvPr id="6" name="Picture 5">
            <a:extLst>
              <a:ext uri="{FF2B5EF4-FFF2-40B4-BE49-F238E27FC236}">
                <a16:creationId xmlns:a16="http://schemas.microsoft.com/office/drawing/2014/main" xmlns="" id="{EB1BF0EC-F4D0-4998-324E-C50F6F52E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17" y="4731908"/>
            <a:ext cx="4321552" cy="1810936"/>
          </a:xfrm>
          <a:prstGeom prst="rect">
            <a:avLst/>
          </a:prstGeom>
        </p:spPr>
      </p:pic>
      <p:sp>
        <p:nvSpPr>
          <p:cNvPr id="7" name="Rectangle 6"/>
          <p:cNvSpPr/>
          <p:nvPr/>
        </p:nvSpPr>
        <p:spPr>
          <a:xfrm>
            <a:off x="6842234" y="5494283"/>
            <a:ext cx="5194738" cy="1048561"/>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22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04623585-742B-4085-98BD-7683938D7D85}"/>
              </a:ext>
            </a:extLst>
          </p:cNvPr>
          <p:cNvSpPr txBox="1">
            <a:spLocks/>
          </p:cNvSpPr>
          <p:nvPr/>
        </p:nvSpPr>
        <p:spPr>
          <a:xfrm>
            <a:off x="533492" y="473332"/>
            <a:ext cx="10820308" cy="853179"/>
          </a:xfrm>
          <a:prstGeom prst="rect">
            <a:avLst/>
          </a:prstGeom>
        </p:spPr>
        <p:txBody>
          <a:bodyPr/>
          <a:lstStyle>
            <a:lvl1pPr algn="l" defTabSz="914400" rtl="0" eaLnBrk="1" latinLnBrk="0" hangingPunct="1">
              <a:lnSpc>
                <a:spcPct val="90000"/>
              </a:lnSpc>
              <a:spcBef>
                <a:spcPct val="0"/>
              </a:spcBef>
              <a:buNone/>
              <a:defRPr sz="4400" kern="1200">
                <a:solidFill>
                  <a:srgbClr val="1C2242"/>
                </a:solidFill>
                <a:latin typeface="Oswald SemiBold" panose="00000700000000000000" pitchFamily="2" charset="0"/>
                <a:ea typeface="+mj-ea"/>
                <a:cs typeface="+mj-cs"/>
              </a:defRPr>
            </a:lvl1pPr>
          </a:lstStyle>
          <a:p>
            <a:pPr>
              <a:lnSpc>
                <a:spcPct val="100000"/>
              </a:lnSpc>
            </a:pPr>
            <a:r>
              <a:rPr lang="en-US" cap="all" dirty="0">
                <a:latin typeface="Arial Narrow" panose="020B0606020202030204" pitchFamily="34" charset="0"/>
              </a:rPr>
              <a:t>Evolving water resource variables</a:t>
            </a:r>
          </a:p>
        </p:txBody>
      </p:sp>
      <p:sp>
        <p:nvSpPr>
          <p:cNvPr id="17" name="Content Placeholder 4">
            <a:extLst>
              <a:ext uri="{FF2B5EF4-FFF2-40B4-BE49-F238E27FC236}">
                <a16:creationId xmlns:a16="http://schemas.microsoft.com/office/drawing/2014/main" xmlns="" id="{AB0854B5-EB80-41ED-A5D9-4163454EB338}"/>
              </a:ext>
            </a:extLst>
          </p:cNvPr>
          <p:cNvSpPr txBox="1">
            <a:spLocks/>
          </p:cNvSpPr>
          <p:nvPr/>
        </p:nvSpPr>
        <p:spPr>
          <a:xfrm>
            <a:off x="522515" y="1654634"/>
            <a:ext cx="11210108" cy="43085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rgbClr val="2C7FA5"/>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2C7FA5"/>
              </a:buClr>
              <a:buFont typeface="Wingdings" panose="05000000000000000000" pitchFamily="2" charset="2"/>
              <a:buChar char="§"/>
              <a:defRPr sz="2400" kern="1200">
                <a:solidFill>
                  <a:srgbClr val="282828"/>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Narrow" panose="020B0606020202030204" pitchFamily="34" charset="0"/>
              </a:rPr>
              <a:t>What has changed for your organization since 2019?</a:t>
            </a:r>
          </a:p>
          <a:p>
            <a:pPr lvl="1"/>
            <a:r>
              <a:rPr lang="en-US" dirty="0"/>
              <a:t>MS4</a:t>
            </a:r>
          </a:p>
          <a:p>
            <a:pPr lvl="1"/>
            <a:r>
              <a:rPr lang="en-US" dirty="0"/>
              <a:t>Infrastructure funding</a:t>
            </a:r>
          </a:p>
          <a:p>
            <a:pPr lvl="1"/>
            <a:r>
              <a:rPr lang="en-US" dirty="0"/>
              <a:t>Staff</a:t>
            </a:r>
          </a:p>
          <a:p>
            <a:pPr lvl="1"/>
            <a:r>
              <a:rPr lang="en-US" dirty="0"/>
              <a:t>Stormwater fees</a:t>
            </a:r>
          </a:p>
          <a:p>
            <a:pPr lvl="1"/>
            <a:r>
              <a:rPr lang="en-US" dirty="0"/>
              <a:t>Elected officials</a:t>
            </a:r>
          </a:p>
        </p:txBody>
      </p:sp>
    </p:spTree>
    <p:extLst>
      <p:ext uri="{BB962C8B-B14F-4D97-AF65-F5344CB8AC3E}">
        <p14:creationId xmlns:p14="http://schemas.microsoft.com/office/powerpoint/2010/main" val="4221007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64DBC82C-7495-B1FD-4F6B-DC28A72DF688}"/>
              </a:ext>
            </a:extLst>
          </p:cNvPr>
          <p:cNvPicPr>
            <a:picLocks noChangeAspect="1"/>
          </p:cNvPicPr>
          <p:nvPr/>
        </p:nvPicPr>
        <p:blipFill rotWithShape="1">
          <a:blip r:embed="rId2">
            <a:lum bright="-20000" contrast="40000"/>
          </a:blip>
          <a:srcRect r="4714"/>
          <a:stretch/>
        </p:blipFill>
        <p:spPr>
          <a:xfrm>
            <a:off x="1755930" y="1895147"/>
            <a:ext cx="8270939" cy="4864874"/>
          </a:xfrm>
          <a:prstGeom prst="rect">
            <a:avLst/>
          </a:prstGeom>
        </p:spPr>
      </p:pic>
      <p:sp>
        <p:nvSpPr>
          <p:cNvPr id="3" name="TextBox 2">
            <a:extLst>
              <a:ext uri="{FF2B5EF4-FFF2-40B4-BE49-F238E27FC236}">
                <a16:creationId xmlns:a16="http://schemas.microsoft.com/office/drawing/2014/main" xmlns="" id="{91717BF3-8E5F-6FC1-8140-08BBAE24DA9E}"/>
              </a:ext>
            </a:extLst>
          </p:cNvPr>
          <p:cNvSpPr txBox="1"/>
          <p:nvPr/>
        </p:nvSpPr>
        <p:spPr>
          <a:xfrm>
            <a:off x="420414" y="409903"/>
            <a:ext cx="11225048" cy="1384995"/>
          </a:xfrm>
          <a:prstGeom prst="rect">
            <a:avLst/>
          </a:prstGeom>
          <a:noFill/>
        </p:spPr>
        <p:txBody>
          <a:bodyPr wrap="square" rtlCol="0">
            <a:spAutoFit/>
          </a:bodyPr>
          <a:lstStyle/>
          <a:p>
            <a:r>
              <a:rPr lang="en-US" sz="2800" dirty="0"/>
              <a:t>2019 poll question:</a:t>
            </a:r>
          </a:p>
          <a:p>
            <a:r>
              <a:rPr lang="en-US" sz="2800" dirty="0"/>
              <a:t>In which areas could your municipality use more support for water resources needs or goals?</a:t>
            </a:r>
          </a:p>
        </p:txBody>
      </p:sp>
    </p:spTree>
    <p:extLst>
      <p:ext uri="{BB962C8B-B14F-4D97-AF65-F5344CB8AC3E}">
        <p14:creationId xmlns:p14="http://schemas.microsoft.com/office/powerpoint/2010/main" val="292364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4E5B10E-61D1-C608-F581-0FBCF737864E}"/>
              </a:ext>
            </a:extLst>
          </p:cNvPr>
          <p:cNvPicPr>
            <a:picLocks noChangeAspect="1"/>
          </p:cNvPicPr>
          <p:nvPr/>
        </p:nvPicPr>
        <p:blipFill>
          <a:blip r:embed="rId2"/>
          <a:stretch>
            <a:fillRect/>
          </a:stretch>
        </p:blipFill>
        <p:spPr>
          <a:xfrm>
            <a:off x="1006574" y="0"/>
            <a:ext cx="10178851" cy="6611007"/>
          </a:xfrm>
          <a:prstGeom prst="rect">
            <a:avLst/>
          </a:prstGeom>
        </p:spPr>
      </p:pic>
    </p:spTree>
    <p:extLst>
      <p:ext uri="{BB962C8B-B14F-4D97-AF65-F5344CB8AC3E}">
        <p14:creationId xmlns:p14="http://schemas.microsoft.com/office/powerpoint/2010/main" val="174210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673F3BE-7CB5-AF8F-0CB4-6D6F3784EFD5}"/>
              </a:ext>
            </a:extLst>
          </p:cNvPr>
          <p:cNvPicPr>
            <a:picLocks noChangeAspect="1"/>
          </p:cNvPicPr>
          <p:nvPr/>
        </p:nvPicPr>
        <p:blipFill>
          <a:blip r:embed="rId2"/>
          <a:stretch>
            <a:fillRect/>
          </a:stretch>
        </p:blipFill>
        <p:spPr>
          <a:xfrm>
            <a:off x="1164006" y="0"/>
            <a:ext cx="9840325" cy="6626189"/>
          </a:xfrm>
          <a:prstGeom prst="rect">
            <a:avLst/>
          </a:prstGeom>
        </p:spPr>
      </p:pic>
      <p:sp>
        <p:nvSpPr>
          <p:cNvPr id="4" name="TextBox 3">
            <a:extLst>
              <a:ext uri="{FF2B5EF4-FFF2-40B4-BE49-F238E27FC236}">
                <a16:creationId xmlns:a16="http://schemas.microsoft.com/office/drawing/2014/main" xmlns="" id="{A83CD06E-7BFD-C2CD-8F50-6B417208C1B9}"/>
              </a:ext>
            </a:extLst>
          </p:cNvPr>
          <p:cNvSpPr txBox="1"/>
          <p:nvPr/>
        </p:nvSpPr>
        <p:spPr>
          <a:xfrm rot="19482734">
            <a:off x="3090042" y="273269"/>
            <a:ext cx="1481959" cy="369332"/>
          </a:xfrm>
          <a:prstGeom prst="rect">
            <a:avLst/>
          </a:prstGeom>
          <a:noFill/>
        </p:spPr>
        <p:txBody>
          <a:bodyPr wrap="square" rtlCol="0">
            <a:spAutoFit/>
          </a:bodyPr>
          <a:lstStyle/>
          <a:p>
            <a:r>
              <a:rPr lang="en-US" b="1" dirty="0"/>
              <a:t>2024/2025</a:t>
            </a:r>
          </a:p>
        </p:txBody>
      </p:sp>
    </p:spTree>
    <p:extLst>
      <p:ext uri="{BB962C8B-B14F-4D97-AF65-F5344CB8AC3E}">
        <p14:creationId xmlns:p14="http://schemas.microsoft.com/office/powerpoint/2010/main" val="207701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8E1FE-B471-6D9C-CE4F-720C59DC5630}"/>
              </a:ext>
            </a:extLst>
          </p:cNvPr>
          <p:cNvSpPr>
            <a:spLocks noGrp="1"/>
          </p:cNvSpPr>
          <p:nvPr>
            <p:ph type="title"/>
          </p:nvPr>
        </p:nvSpPr>
        <p:spPr/>
        <p:txBody>
          <a:bodyPr/>
          <a:lstStyle/>
          <a:p>
            <a:r>
              <a:rPr lang="en-US" sz="3200" dirty="0">
                <a:latin typeface="Arial Narrow" panose="020B0606020202030204" pitchFamily="34" charset="0"/>
              </a:rPr>
              <a:t>WREP PROJECT 1</a:t>
            </a:r>
            <a:br>
              <a:rPr lang="en-US" sz="3200" dirty="0">
                <a:latin typeface="Arial Narrow" panose="020B0606020202030204" pitchFamily="34" charset="0"/>
              </a:rPr>
            </a:b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Conewago creek stream restoration</a:t>
            </a:r>
          </a:p>
        </p:txBody>
      </p:sp>
      <p:pic>
        <p:nvPicPr>
          <p:cNvPr id="5" name="Content Placeholder 4">
            <a:extLst>
              <a:ext uri="{FF2B5EF4-FFF2-40B4-BE49-F238E27FC236}">
                <a16:creationId xmlns:a16="http://schemas.microsoft.com/office/drawing/2014/main" xmlns="" id="{7C53C9D5-834F-7B78-B213-1A7BCE675517}"/>
              </a:ext>
            </a:extLst>
          </p:cNvPr>
          <p:cNvPicPr>
            <a:picLocks noGrp="1" noChangeAspect="1"/>
          </p:cNvPicPr>
          <p:nvPr>
            <p:ph sz="half" idx="2"/>
          </p:nvPr>
        </p:nvPicPr>
        <p:blipFill>
          <a:blip r:embed="rId3"/>
          <a:stretch>
            <a:fillRect/>
          </a:stretch>
        </p:blipFill>
        <p:spPr>
          <a:xfrm>
            <a:off x="0" y="3781193"/>
            <a:ext cx="8843853" cy="2787070"/>
          </a:xfrm>
        </p:spPr>
      </p:pic>
      <p:pic>
        <p:nvPicPr>
          <p:cNvPr id="7" name="Picture 6">
            <a:extLst>
              <a:ext uri="{FF2B5EF4-FFF2-40B4-BE49-F238E27FC236}">
                <a16:creationId xmlns:a16="http://schemas.microsoft.com/office/drawing/2014/main" xmlns="" id="{7EBB084C-D07C-DD99-F6A9-4C54385EDED1}"/>
              </a:ext>
            </a:extLst>
          </p:cNvPr>
          <p:cNvPicPr>
            <a:picLocks noChangeAspect="1"/>
          </p:cNvPicPr>
          <p:nvPr/>
        </p:nvPicPr>
        <p:blipFill>
          <a:blip r:embed="rId4"/>
          <a:stretch>
            <a:fillRect/>
          </a:stretch>
        </p:blipFill>
        <p:spPr>
          <a:xfrm>
            <a:off x="4456386" y="0"/>
            <a:ext cx="7735614" cy="3813233"/>
          </a:xfrm>
          <a:prstGeom prst="rect">
            <a:avLst/>
          </a:prstGeom>
        </p:spPr>
      </p:pic>
      <p:sp>
        <p:nvSpPr>
          <p:cNvPr id="8" name="Star: 5 Points 7">
            <a:extLst>
              <a:ext uri="{FF2B5EF4-FFF2-40B4-BE49-F238E27FC236}">
                <a16:creationId xmlns:a16="http://schemas.microsoft.com/office/drawing/2014/main" xmlns="" id="{005C23F3-C2D1-8781-3A10-DC80AEC487D5}"/>
              </a:ext>
            </a:extLst>
          </p:cNvPr>
          <p:cNvSpPr/>
          <p:nvPr/>
        </p:nvSpPr>
        <p:spPr>
          <a:xfrm>
            <a:off x="8933793" y="2149365"/>
            <a:ext cx="336331" cy="304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96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49ABA-13B6-7F54-B91A-2F0E9BEA5277}"/>
              </a:ext>
            </a:extLst>
          </p:cNvPr>
          <p:cNvSpPr>
            <a:spLocks noGrp="1"/>
          </p:cNvSpPr>
          <p:nvPr>
            <p:ph type="title"/>
          </p:nvPr>
        </p:nvSpPr>
        <p:spPr/>
        <p:txBody>
          <a:bodyPr/>
          <a:lstStyle/>
          <a:p>
            <a:r>
              <a:rPr lang="en-US" dirty="0" err="1">
                <a:latin typeface="Arial Narrow" panose="020B0606020202030204" pitchFamily="34" charset="0"/>
              </a:rPr>
              <a:t>Wrep</a:t>
            </a:r>
            <a:r>
              <a:rPr lang="en-US" dirty="0">
                <a:latin typeface="Arial Narrow" panose="020B0606020202030204" pitchFamily="34" charset="0"/>
              </a:rPr>
              <a:t> project 1</a:t>
            </a:r>
            <a:br>
              <a:rPr lang="en-US" dirty="0">
                <a:latin typeface="Arial Narrow" panose="020B0606020202030204" pitchFamily="34" charset="0"/>
              </a:rPr>
            </a:b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Conewago creek stream restoration</a:t>
            </a:r>
          </a:p>
        </p:txBody>
      </p:sp>
      <p:pic>
        <p:nvPicPr>
          <p:cNvPr id="5" name="Content Placeholder 4">
            <a:extLst>
              <a:ext uri="{FF2B5EF4-FFF2-40B4-BE49-F238E27FC236}">
                <a16:creationId xmlns:a16="http://schemas.microsoft.com/office/drawing/2014/main" xmlns="" id="{65C18525-E60F-38D5-D907-0249915A6FF5}"/>
              </a:ext>
            </a:extLst>
          </p:cNvPr>
          <p:cNvPicPr>
            <a:picLocks noGrp="1" noChangeAspect="1"/>
          </p:cNvPicPr>
          <p:nvPr>
            <p:ph sz="half" idx="2"/>
          </p:nvPr>
        </p:nvPicPr>
        <p:blipFill rotWithShape="1">
          <a:blip r:embed="rId3">
            <a:lum bright="-20000" contrast="40000"/>
          </a:blip>
          <a:srcRect r="1443"/>
          <a:stretch/>
        </p:blipFill>
        <p:spPr>
          <a:xfrm>
            <a:off x="4114038" y="2347037"/>
            <a:ext cx="8077962" cy="4510963"/>
          </a:xfrm>
        </p:spPr>
      </p:pic>
      <p:sp>
        <p:nvSpPr>
          <p:cNvPr id="7" name="Rectangle 6">
            <a:extLst>
              <a:ext uri="{FF2B5EF4-FFF2-40B4-BE49-F238E27FC236}">
                <a16:creationId xmlns:a16="http://schemas.microsoft.com/office/drawing/2014/main" xmlns="" id="{9B0C82D1-AD3E-5E79-FE9B-998E9E10E448}"/>
              </a:ext>
            </a:extLst>
          </p:cNvPr>
          <p:cNvSpPr/>
          <p:nvPr/>
        </p:nvSpPr>
        <p:spPr>
          <a:xfrm>
            <a:off x="4076490" y="2347037"/>
            <a:ext cx="4563013" cy="138413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Content Placeholder 2">
            <a:extLst>
              <a:ext uri="{FF2B5EF4-FFF2-40B4-BE49-F238E27FC236}">
                <a16:creationId xmlns:a16="http://schemas.microsoft.com/office/drawing/2014/main" xmlns="" id="{E7317E8E-C7F0-1D10-9035-F1B545405C54}"/>
              </a:ext>
            </a:extLst>
          </p:cNvPr>
          <p:cNvSpPr txBox="1">
            <a:spLocks/>
          </p:cNvSpPr>
          <p:nvPr/>
        </p:nvSpPr>
        <p:spPr>
          <a:xfrm>
            <a:off x="4114038" y="138136"/>
            <a:ext cx="7951838" cy="35930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cap="all" baseline="0">
                <a:solidFill>
                  <a:srgbClr val="2C7FA5"/>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2C7FA5"/>
              </a:buClr>
              <a:buFont typeface="Wingdings" panose="05000000000000000000" pitchFamily="2" charset="2"/>
              <a:buChar char="§"/>
              <a:defRPr sz="2400" kern="1200">
                <a:solidFill>
                  <a:srgbClr val="282828"/>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dirty="0"/>
              <a:t>CAP Block Grant requirements</a:t>
            </a:r>
          </a:p>
          <a:p>
            <a:pPr lvl="2">
              <a:lnSpc>
                <a:spcPct val="100000"/>
              </a:lnSpc>
            </a:pPr>
            <a:r>
              <a:rPr lang="en-US" dirty="0"/>
              <a:t>Shovel ready</a:t>
            </a:r>
          </a:p>
          <a:p>
            <a:pPr lvl="2">
              <a:lnSpc>
                <a:spcPct val="100000"/>
              </a:lnSpc>
            </a:pPr>
            <a:r>
              <a:rPr lang="en-US" dirty="0"/>
              <a:t>High water quality benefits – sediment </a:t>
            </a:r>
            <a:r>
              <a:rPr lang="en-US" u="sng" dirty="0"/>
              <a:t>and</a:t>
            </a:r>
            <a:r>
              <a:rPr lang="en-US" dirty="0"/>
              <a:t> nitrogen</a:t>
            </a:r>
          </a:p>
          <a:p>
            <a:pPr lvl="1">
              <a:lnSpc>
                <a:spcPct val="100000"/>
              </a:lnSpc>
            </a:pPr>
            <a:r>
              <a:rPr lang="en-US" dirty="0"/>
              <a:t>WREP co-benefits</a:t>
            </a:r>
          </a:p>
          <a:p>
            <a:pPr lvl="2">
              <a:lnSpc>
                <a:spcPct val="100000"/>
              </a:lnSpc>
            </a:pPr>
            <a:r>
              <a:rPr lang="en-US" dirty="0"/>
              <a:t>Regional benefits – MS4, multi-county</a:t>
            </a:r>
          </a:p>
          <a:p>
            <a:pPr lvl="2">
              <a:lnSpc>
                <a:spcPct val="100000"/>
              </a:lnSpc>
            </a:pPr>
            <a:r>
              <a:rPr lang="en-US" dirty="0"/>
              <a:t>Recreation</a:t>
            </a:r>
          </a:p>
          <a:p>
            <a:pPr lvl="2">
              <a:lnSpc>
                <a:spcPct val="100000"/>
              </a:lnSpc>
            </a:pPr>
            <a:r>
              <a:rPr lang="en-US" dirty="0"/>
              <a:t>Publicly accessible</a:t>
            </a:r>
          </a:p>
          <a:p>
            <a:pPr lvl="2">
              <a:lnSpc>
                <a:spcPct val="100000"/>
              </a:lnSpc>
            </a:pPr>
            <a:r>
              <a:rPr lang="en-US" dirty="0"/>
              <a:t>Future phases planned</a:t>
            </a:r>
          </a:p>
          <a:p>
            <a:pPr lvl="2">
              <a:lnSpc>
                <a:spcPct val="100000"/>
              </a:lnSpc>
            </a:pPr>
            <a:r>
              <a:rPr lang="en-US" dirty="0"/>
              <a:t>Initial funding secured</a:t>
            </a:r>
          </a:p>
          <a:p>
            <a:pPr lvl="2">
              <a:lnSpc>
                <a:spcPct val="100000"/>
              </a:lnSpc>
            </a:pPr>
            <a:r>
              <a:rPr lang="en-US" dirty="0"/>
              <a:t>Site monitoring</a:t>
            </a:r>
          </a:p>
        </p:txBody>
      </p:sp>
      <p:sp>
        <p:nvSpPr>
          <p:cNvPr id="8" name="TextBox 7">
            <a:extLst>
              <a:ext uri="{FF2B5EF4-FFF2-40B4-BE49-F238E27FC236}">
                <a16:creationId xmlns:a16="http://schemas.microsoft.com/office/drawing/2014/main" xmlns="" id="{160049EB-765B-A34C-AD6B-B011F252B06B}"/>
              </a:ext>
            </a:extLst>
          </p:cNvPr>
          <p:cNvSpPr txBox="1"/>
          <p:nvPr/>
        </p:nvSpPr>
        <p:spPr>
          <a:xfrm>
            <a:off x="241738" y="4572000"/>
            <a:ext cx="3309896" cy="1200329"/>
          </a:xfrm>
          <a:prstGeom prst="rect">
            <a:avLst/>
          </a:prstGeom>
          <a:noFill/>
        </p:spPr>
        <p:txBody>
          <a:bodyPr wrap="square" rtlCol="0">
            <a:spAutoFit/>
          </a:bodyPr>
          <a:lstStyle/>
          <a:p>
            <a:r>
              <a:rPr lang="en-US" dirty="0">
                <a:hlinkClick r:id="rId4"/>
              </a:rPr>
              <a:t>https://storymaps.arcgis.com/stories/c3a1e7e257f54ad59b237e1d40417fa9</a:t>
            </a:r>
            <a:endParaRPr lang="en-US" dirty="0"/>
          </a:p>
          <a:p>
            <a:endParaRPr lang="en-US" dirty="0"/>
          </a:p>
        </p:txBody>
      </p:sp>
    </p:spTree>
    <p:extLst>
      <p:ext uri="{BB962C8B-B14F-4D97-AF65-F5344CB8AC3E}">
        <p14:creationId xmlns:p14="http://schemas.microsoft.com/office/powerpoint/2010/main" val="227589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8AC11-EA88-2770-08AD-21C9A083975B}"/>
              </a:ext>
            </a:extLst>
          </p:cNvPr>
          <p:cNvSpPr>
            <a:spLocks noGrp="1"/>
          </p:cNvSpPr>
          <p:nvPr>
            <p:ph type="title"/>
          </p:nvPr>
        </p:nvSpPr>
        <p:spPr>
          <a:xfrm>
            <a:off x="327433" y="369364"/>
            <a:ext cx="5248194" cy="5217459"/>
          </a:xfrm>
        </p:spPr>
        <p:txBody>
          <a:bodyPr/>
          <a:lstStyle/>
          <a:p>
            <a:r>
              <a:rPr lang="en-US" dirty="0">
                <a:latin typeface="Arial Narrow" panose="020B0606020202030204" pitchFamily="34" charset="0"/>
              </a:rPr>
              <a:t>WREP VISION</a:t>
            </a:r>
            <a:br>
              <a:rPr lang="en-US" dirty="0">
                <a:latin typeface="Arial Narrow" panose="020B0606020202030204" pitchFamily="34" charset="0"/>
              </a:rPr>
            </a:br>
            <a:r>
              <a:rPr lang="en-US" dirty="0">
                <a:latin typeface="Arial Narrow" panose="020B0606020202030204" pitchFamily="34" charset="0"/>
              </a:rPr>
              <a:t>2023 AND BEYOND</a:t>
            </a:r>
          </a:p>
        </p:txBody>
      </p:sp>
      <p:sp>
        <p:nvSpPr>
          <p:cNvPr id="3" name="Content Placeholder 2">
            <a:extLst>
              <a:ext uri="{FF2B5EF4-FFF2-40B4-BE49-F238E27FC236}">
                <a16:creationId xmlns:a16="http://schemas.microsoft.com/office/drawing/2014/main" xmlns="" id="{D59CEF1D-23BD-B4D2-5A9B-1DC4D3D98EE2}"/>
              </a:ext>
            </a:extLst>
          </p:cNvPr>
          <p:cNvSpPr>
            <a:spLocks noGrp="1"/>
          </p:cNvSpPr>
          <p:nvPr>
            <p:ph sz="half" idx="2"/>
          </p:nvPr>
        </p:nvSpPr>
        <p:spPr/>
        <p:txBody>
          <a:bodyPr/>
          <a:lstStyle/>
          <a:p>
            <a:endParaRPr lang="en-US" dirty="0">
              <a:latin typeface="Arial Narrow" panose="020B0606020202030204" pitchFamily="34" charset="0"/>
            </a:endParaRPr>
          </a:p>
        </p:txBody>
      </p:sp>
    </p:spTree>
    <p:extLst>
      <p:ext uri="{BB962C8B-B14F-4D97-AF65-F5344CB8AC3E}">
        <p14:creationId xmlns:p14="http://schemas.microsoft.com/office/powerpoint/2010/main" val="204793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B14C76F-9A19-4CE5-A111-E6045639B6C7}"/>
              </a:ext>
            </a:extLst>
          </p:cNvPr>
          <p:cNvSpPr>
            <a:spLocks noGrp="1"/>
          </p:cNvSpPr>
          <p:nvPr>
            <p:ph sz="half" idx="2"/>
          </p:nvPr>
        </p:nvSpPr>
        <p:spPr>
          <a:xfrm>
            <a:off x="6377748" y="653142"/>
            <a:ext cx="5301982" cy="5632043"/>
          </a:xfrm>
        </p:spPr>
        <p:txBody>
          <a:bodyPr>
            <a:normAutofit lnSpcReduction="10000"/>
          </a:bodyPr>
          <a:lstStyle/>
          <a:p>
            <a:r>
              <a:rPr lang="en-US" sz="2400" b="1" dirty="0" err="1">
                <a:latin typeface="Arial Narrow" panose="020B0606020202030204" pitchFamily="34" charset="0"/>
              </a:rPr>
              <a:t>KnownS</a:t>
            </a:r>
            <a:endParaRPr lang="en-US" sz="2400" b="1" dirty="0">
              <a:latin typeface="Arial Narrow" panose="020B0606020202030204" pitchFamily="34" charset="0"/>
            </a:endParaRPr>
          </a:p>
          <a:p>
            <a:pPr lvl="1"/>
            <a:r>
              <a:rPr lang="en-US" dirty="0"/>
              <a:t>2018 PAG-13 extended to March 15, 2025</a:t>
            </a:r>
          </a:p>
          <a:p>
            <a:pPr lvl="1"/>
            <a:r>
              <a:rPr lang="en-US" dirty="0"/>
              <a:t>2018 PRP implementation deadline – Summer 2023</a:t>
            </a:r>
          </a:p>
          <a:p>
            <a:pPr lvl="1"/>
            <a:r>
              <a:rPr lang="en-US" dirty="0"/>
              <a:t>2025 PAG-13 – no Notice of Intent to apply</a:t>
            </a:r>
          </a:p>
          <a:p>
            <a:pPr lvl="1"/>
            <a:endParaRPr lang="en-US" dirty="0"/>
          </a:p>
          <a:p>
            <a:pPr marL="0" lvl="1" indent="0">
              <a:spcBef>
                <a:spcPts val="1000"/>
              </a:spcBef>
              <a:buNone/>
            </a:pPr>
            <a:r>
              <a:rPr lang="en-US" b="1" cap="all" dirty="0" err="1">
                <a:solidFill>
                  <a:srgbClr val="2C7FA5"/>
                </a:solidFill>
                <a:latin typeface="Arial Narrow" panose="020B0606020202030204" pitchFamily="34" charset="0"/>
                <a:ea typeface="Roboto" panose="02000000000000000000" pitchFamily="2" charset="0"/>
                <a:cs typeface="Roboto" panose="02000000000000000000" pitchFamily="2" charset="0"/>
              </a:rPr>
              <a:t>unKnownS</a:t>
            </a:r>
            <a:endParaRPr lang="en-US" b="1" cap="all" dirty="0">
              <a:solidFill>
                <a:srgbClr val="2C7FA5"/>
              </a:solidFill>
              <a:latin typeface="Arial Narrow" panose="020B0606020202030204" pitchFamily="34" charset="0"/>
              <a:ea typeface="Roboto" panose="02000000000000000000" pitchFamily="2" charset="0"/>
              <a:cs typeface="Roboto" panose="02000000000000000000" pitchFamily="2" charset="0"/>
            </a:endParaRPr>
          </a:p>
          <a:p>
            <a:pPr lvl="1"/>
            <a:r>
              <a:rPr lang="en-US" dirty="0"/>
              <a:t>Draft 2025 permit</a:t>
            </a:r>
          </a:p>
          <a:p>
            <a:pPr lvl="2"/>
            <a:r>
              <a:rPr lang="en-US" dirty="0"/>
              <a:t>End of 2023 release for public comment?</a:t>
            </a:r>
          </a:p>
          <a:p>
            <a:pPr lvl="2"/>
            <a:r>
              <a:rPr lang="en-US" dirty="0"/>
              <a:t>Submittal deadline Sept. 2024?</a:t>
            </a:r>
          </a:p>
          <a:p>
            <a:pPr lvl="1"/>
            <a:r>
              <a:rPr lang="en-US" dirty="0"/>
              <a:t>Future sediment reduction requirements and preferred project types</a:t>
            </a:r>
          </a:p>
        </p:txBody>
      </p:sp>
      <p:sp>
        <p:nvSpPr>
          <p:cNvPr id="7" name="Title 6">
            <a:extLst>
              <a:ext uri="{FF2B5EF4-FFF2-40B4-BE49-F238E27FC236}">
                <a16:creationId xmlns:a16="http://schemas.microsoft.com/office/drawing/2014/main" xmlns="" id="{C3EA8BC7-377C-4386-8254-25A9FD5D5104}"/>
              </a:ext>
            </a:extLst>
          </p:cNvPr>
          <p:cNvSpPr>
            <a:spLocks noGrp="1"/>
          </p:cNvSpPr>
          <p:nvPr>
            <p:ph type="title"/>
          </p:nvPr>
        </p:nvSpPr>
        <p:spPr/>
        <p:txBody>
          <a:bodyPr/>
          <a:lstStyle/>
          <a:p>
            <a:r>
              <a:rPr lang="en-US" dirty="0">
                <a:latin typeface="Arial Narrow" panose="020B0606020202030204" pitchFamily="34" charset="0"/>
              </a:rPr>
              <a:t>2025 MS4 PERMIT</a:t>
            </a:r>
          </a:p>
        </p:txBody>
      </p:sp>
    </p:spTree>
    <p:extLst>
      <p:ext uri="{BB962C8B-B14F-4D97-AF65-F5344CB8AC3E}">
        <p14:creationId xmlns:p14="http://schemas.microsoft.com/office/powerpoint/2010/main" val="58214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4EFA3-A364-5010-43B6-1821C111E6FB}"/>
              </a:ext>
            </a:extLst>
          </p:cNvPr>
          <p:cNvSpPr>
            <a:spLocks noGrp="1"/>
          </p:cNvSpPr>
          <p:nvPr>
            <p:ph type="title"/>
          </p:nvPr>
        </p:nvSpPr>
        <p:spPr/>
        <p:txBody>
          <a:bodyPr/>
          <a:lstStyle/>
          <a:p>
            <a:r>
              <a:rPr lang="en-US" dirty="0">
                <a:latin typeface="Arial Narrow" panose="020B0606020202030204" pitchFamily="34" charset="0"/>
              </a:rPr>
              <a:t>Regional focus</a:t>
            </a:r>
          </a:p>
        </p:txBody>
      </p:sp>
      <p:pic>
        <p:nvPicPr>
          <p:cNvPr id="4" name="Content Placeholder 3">
            <a:extLst>
              <a:ext uri="{FF2B5EF4-FFF2-40B4-BE49-F238E27FC236}">
                <a16:creationId xmlns:a16="http://schemas.microsoft.com/office/drawing/2014/main" xmlns="" id="{BB8C96D2-7D99-552E-4DDA-74804B084ED9}"/>
              </a:ext>
            </a:extLst>
          </p:cNvPr>
          <p:cNvPicPr>
            <a:picLocks noGrp="1" noChangeAspect="1"/>
          </p:cNvPicPr>
          <p:nvPr>
            <p:ph sz="half" idx="2"/>
          </p:nvPr>
        </p:nvPicPr>
        <p:blipFill>
          <a:blip r:embed="rId3"/>
          <a:stretch>
            <a:fillRect/>
          </a:stretch>
        </p:blipFill>
        <p:spPr>
          <a:xfrm>
            <a:off x="6941088" y="652463"/>
            <a:ext cx="4174050" cy="5124450"/>
          </a:xfrm>
          <a:prstGeom prst="rect">
            <a:avLst/>
          </a:prstGeom>
        </p:spPr>
      </p:pic>
    </p:spTree>
    <p:extLst>
      <p:ext uri="{BB962C8B-B14F-4D97-AF65-F5344CB8AC3E}">
        <p14:creationId xmlns:p14="http://schemas.microsoft.com/office/powerpoint/2010/main" val="11502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EFC9D-8942-2536-AC8A-FB14F16F20F0}"/>
              </a:ext>
            </a:extLst>
          </p:cNvPr>
          <p:cNvSpPr>
            <a:spLocks noGrp="1"/>
          </p:cNvSpPr>
          <p:nvPr>
            <p:ph type="title"/>
          </p:nvPr>
        </p:nvSpPr>
        <p:spPr/>
        <p:txBody>
          <a:bodyPr/>
          <a:lstStyle/>
          <a:p>
            <a:r>
              <a:rPr lang="en-US" dirty="0">
                <a:latin typeface="Arial Narrow" panose="020B0606020202030204" pitchFamily="34" charset="0"/>
              </a:rPr>
              <a:t>Think beyond urban stormwater challenges</a:t>
            </a:r>
          </a:p>
        </p:txBody>
      </p:sp>
      <p:sp>
        <p:nvSpPr>
          <p:cNvPr id="3" name="Content Placeholder 2">
            <a:extLst>
              <a:ext uri="{FF2B5EF4-FFF2-40B4-BE49-F238E27FC236}">
                <a16:creationId xmlns:a16="http://schemas.microsoft.com/office/drawing/2014/main" xmlns="" id="{DB10B848-D013-CEF4-AF95-10B7D8B0CC69}"/>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xmlns="" id="{94EA02A8-E2E4-4B1E-1614-02FAF06AD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
            <a:ext cx="6096000" cy="4575249"/>
          </a:xfrm>
          <a:prstGeom prst="rect">
            <a:avLst/>
          </a:prstGeom>
        </p:spPr>
      </p:pic>
      <p:pic>
        <p:nvPicPr>
          <p:cNvPr id="5" name="Picture 4">
            <a:extLst>
              <a:ext uri="{FF2B5EF4-FFF2-40B4-BE49-F238E27FC236}">
                <a16:creationId xmlns:a16="http://schemas.microsoft.com/office/drawing/2014/main" xmlns="" id="{4E7068DE-BE33-6038-779C-862D36E7C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86125"/>
            <a:ext cx="6096000" cy="3571875"/>
          </a:xfrm>
          <a:prstGeom prst="rect">
            <a:avLst/>
          </a:prstGeom>
        </p:spPr>
      </p:pic>
    </p:spTree>
    <p:extLst>
      <p:ext uri="{BB962C8B-B14F-4D97-AF65-F5344CB8AC3E}">
        <p14:creationId xmlns:p14="http://schemas.microsoft.com/office/powerpoint/2010/main" val="315580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261F9DC-7141-37A7-8A89-6014AD588CB4}"/>
              </a:ext>
            </a:extLst>
          </p:cNvPr>
          <p:cNvSpPr>
            <a:spLocks noGrp="1"/>
          </p:cNvSpPr>
          <p:nvPr>
            <p:ph idx="1"/>
          </p:nvPr>
        </p:nvSpPr>
        <p:spPr/>
        <p:txBody>
          <a:bodyPr/>
          <a:lstStyle/>
          <a:p>
            <a:r>
              <a:rPr lang="en-US" dirty="0">
                <a:latin typeface="Arial Narrow" panose="020B0606020202030204" pitchFamily="34" charset="0"/>
              </a:rPr>
              <a:t>Introductions</a:t>
            </a:r>
          </a:p>
          <a:p>
            <a:r>
              <a:rPr lang="en-US" dirty="0">
                <a:latin typeface="Arial Narrow" panose="020B0606020202030204" pitchFamily="34" charset="0"/>
              </a:rPr>
              <a:t>2023 overview</a:t>
            </a:r>
          </a:p>
          <a:p>
            <a:r>
              <a:rPr lang="en-US" dirty="0" err="1">
                <a:latin typeface="Arial Narrow" panose="020B0606020202030204" pitchFamily="34" charset="0"/>
              </a:rPr>
              <a:t>Wrep</a:t>
            </a:r>
            <a:r>
              <a:rPr lang="en-US" dirty="0">
                <a:latin typeface="Arial Narrow" panose="020B0606020202030204" pitchFamily="34" charset="0"/>
              </a:rPr>
              <a:t> vision evolution</a:t>
            </a:r>
          </a:p>
          <a:p>
            <a:r>
              <a:rPr lang="en-US" dirty="0">
                <a:latin typeface="Arial Narrow" panose="020B0606020202030204" pitchFamily="34" charset="0"/>
              </a:rPr>
              <a:t>Next steps</a:t>
            </a:r>
          </a:p>
          <a:p>
            <a:r>
              <a:rPr lang="en-US" dirty="0">
                <a:latin typeface="Arial Narrow" panose="020B0606020202030204" pitchFamily="34" charset="0"/>
              </a:rPr>
              <a:t>Administrative items</a:t>
            </a:r>
          </a:p>
          <a:p>
            <a:endParaRPr lang="en-US" dirty="0">
              <a:latin typeface="Arial Narrow" panose="020B0606020202030204" pitchFamily="34" charset="0"/>
            </a:endParaRPr>
          </a:p>
        </p:txBody>
      </p:sp>
      <p:sp>
        <p:nvSpPr>
          <p:cNvPr id="3" name="Title 2">
            <a:extLst>
              <a:ext uri="{FF2B5EF4-FFF2-40B4-BE49-F238E27FC236}">
                <a16:creationId xmlns:a16="http://schemas.microsoft.com/office/drawing/2014/main" xmlns="" id="{4FF204C1-92FC-8AC0-F913-02FA964D7B14}"/>
              </a:ext>
            </a:extLst>
          </p:cNvPr>
          <p:cNvSpPr>
            <a:spLocks noGrp="1"/>
          </p:cNvSpPr>
          <p:nvPr>
            <p:ph type="title"/>
          </p:nvPr>
        </p:nvSpPr>
        <p:spPr/>
        <p:txBody>
          <a:bodyPr/>
          <a:lstStyle/>
          <a:p>
            <a:r>
              <a:rPr lang="en-US" dirty="0">
                <a:latin typeface="Arial Narrow" panose="020B0606020202030204" pitchFamily="34" charset="0"/>
              </a:rPr>
              <a:t>agenda</a:t>
            </a:r>
          </a:p>
        </p:txBody>
      </p:sp>
    </p:spTree>
    <p:extLst>
      <p:ext uri="{BB962C8B-B14F-4D97-AF65-F5344CB8AC3E}">
        <p14:creationId xmlns:p14="http://schemas.microsoft.com/office/powerpoint/2010/main" val="418387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D898D-7D1B-7315-2F20-216AACA60B8B}"/>
              </a:ext>
            </a:extLst>
          </p:cNvPr>
          <p:cNvSpPr>
            <a:spLocks noGrp="1"/>
          </p:cNvSpPr>
          <p:nvPr>
            <p:ph type="title"/>
          </p:nvPr>
        </p:nvSpPr>
        <p:spPr/>
        <p:txBody>
          <a:bodyPr/>
          <a:lstStyle/>
          <a:p>
            <a:r>
              <a:rPr lang="en-US" dirty="0">
                <a:latin typeface="Arial Narrow" panose="020B0606020202030204" pitchFamily="34" charset="0"/>
              </a:rPr>
              <a:t>Program vs. project</a:t>
            </a:r>
          </a:p>
        </p:txBody>
      </p:sp>
      <p:sp>
        <p:nvSpPr>
          <p:cNvPr id="7" name="Content Placeholder 4">
            <a:extLst>
              <a:ext uri="{FF2B5EF4-FFF2-40B4-BE49-F238E27FC236}">
                <a16:creationId xmlns:a16="http://schemas.microsoft.com/office/drawing/2014/main" xmlns="" id="{8C315805-516F-5DB1-18D3-66F059761EBB}"/>
              </a:ext>
            </a:extLst>
          </p:cNvPr>
          <p:cNvSpPr>
            <a:spLocks noGrp="1"/>
          </p:cNvSpPr>
          <p:nvPr>
            <p:ph sz="half" idx="2"/>
          </p:nvPr>
        </p:nvSpPr>
        <p:spPr>
          <a:xfrm>
            <a:off x="6377748" y="653142"/>
            <a:ext cx="5301982" cy="5632043"/>
          </a:xfrm>
        </p:spPr>
        <p:txBody>
          <a:bodyPr>
            <a:normAutofit/>
          </a:bodyPr>
          <a:lstStyle/>
          <a:p>
            <a:r>
              <a:rPr lang="en-US" sz="2400" b="1" dirty="0">
                <a:latin typeface="Arial Narrow" panose="020B0606020202030204" pitchFamily="34" charset="0"/>
              </a:rPr>
              <a:t>Program examples</a:t>
            </a:r>
          </a:p>
          <a:p>
            <a:pPr lvl="1"/>
            <a:r>
              <a:rPr lang="en-US" dirty="0"/>
              <a:t>Enhanced public education</a:t>
            </a:r>
          </a:p>
          <a:p>
            <a:pPr lvl="1"/>
            <a:r>
              <a:rPr lang="en-US" dirty="0"/>
              <a:t>MCM mentorship</a:t>
            </a:r>
          </a:p>
          <a:p>
            <a:pPr lvl="1"/>
            <a:r>
              <a:rPr lang="en-US" dirty="0"/>
              <a:t>Environmental monitoring program</a:t>
            </a:r>
          </a:p>
          <a:p>
            <a:pPr lvl="1"/>
            <a:endParaRPr lang="en-US" dirty="0"/>
          </a:p>
          <a:p>
            <a:pPr marL="0" lvl="1" indent="0">
              <a:spcBef>
                <a:spcPts val="1000"/>
              </a:spcBef>
              <a:buNone/>
            </a:pPr>
            <a:r>
              <a:rPr lang="en-US" b="1" cap="all" dirty="0">
                <a:solidFill>
                  <a:srgbClr val="2C7FA5"/>
                </a:solidFill>
                <a:latin typeface="Arial Narrow" panose="020B0606020202030204" pitchFamily="34" charset="0"/>
                <a:ea typeface="Roboto" panose="02000000000000000000" pitchFamily="2" charset="0"/>
                <a:cs typeface="Roboto" panose="02000000000000000000" pitchFamily="2" charset="0"/>
              </a:rPr>
              <a:t>Project examples</a:t>
            </a:r>
          </a:p>
          <a:p>
            <a:pPr lvl="1"/>
            <a:r>
              <a:rPr lang="en-US" dirty="0"/>
              <a:t>Structural BMP</a:t>
            </a:r>
          </a:p>
          <a:p>
            <a:pPr lvl="1"/>
            <a:r>
              <a:rPr lang="en-US" dirty="0"/>
              <a:t>Flood mitigation project</a:t>
            </a:r>
          </a:p>
          <a:p>
            <a:pPr lvl="1"/>
            <a:r>
              <a:rPr lang="en-US" dirty="0"/>
              <a:t>Regional plan</a:t>
            </a:r>
          </a:p>
        </p:txBody>
      </p:sp>
    </p:spTree>
    <p:extLst>
      <p:ext uri="{BB962C8B-B14F-4D97-AF65-F5344CB8AC3E}">
        <p14:creationId xmlns:p14="http://schemas.microsoft.com/office/powerpoint/2010/main" val="173338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1968A-35F8-37C7-7968-1D7339429BD0}"/>
              </a:ext>
            </a:extLst>
          </p:cNvPr>
          <p:cNvSpPr>
            <a:spLocks noGrp="1"/>
          </p:cNvSpPr>
          <p:nvPr>
            <p:ph type="title"/>
          </p:nvPr>
        </p:nvSpPr>
        <p:spPr/>
        <p:txBody>
          <a:bodyPr/>
          <a:lstStyle/>
          <a:p>
            <a:r>
              <a:rPr lang="en-US" dirty="0">
                <a:latin typeface="Arial Narrow" panose="020B0606020202030204" pitchFamily="34" charset="0"/>
              </a:rPr>
              <a:t>Tiered program example</a:t>
            </a:r>
          </a:p>
        </p:txBody>
      </p:sp>
      <p:pic>
        <p:nvPicPr>
          <p:cNvPr id="5" name="Content Placeholder 4">
            <a:extLst>
              <a:ext uri="{FF2B5EF4-FFF2-40B4-BE49-F238E27FC236}">
                <a16:creationId xmlns:a16="http://schemas.microsoft.com/office/drawing/2014/main" xmlns="" id="{27B1DBB3-D6B6-F9F4-DB11-EC1290A08B12}"/>
              </a:ext>
            </a:extLst>
          </p:cNvPr>
          <p:cNvPicPr>
            <a:picLocks noGrp="1" noChangeAspect="1"/>
          </p:cNvPicPr>
          <p:nvPr>
            <p:ph sz="half" idx="2"/>
          </p:nvPr>
        </p:nvPicPr>
        <p:blipFill>
          <a:blip r:embed="rId2"/>
          <a:stretch>
            <a:fillRect/>
          </a:stretch>
        </p:blipFill>
        <p:spPr>
          <a:xfrm>
            <a:off x="6498132" y="-118499"/>
            <a:ext cx="5248193" cy="6782424"/>
          </a:xfrm>
        </p:spPr>
      </p:pic>
    </p:spTree>
    <p:extLst>
      <p:ext uri="{BB962C8B-B14F-4D97-AF65-F5344CB8AC3E}">
        <p14:creationId xmlns:p14="http://schemas.microsoft.com/office/powerpoint/2010/main" val="425733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5C4A0-1CF0-A190-A971-AE70337BF295}"/>
              </a:ext>
            </a:extLst>
          </p:cNvPr>
          <p:cNvSpPr>
            <a:spLocks noGrp="1"/>
          </p:cNvSpPr>
          <p:nvPr>
            <p:ph type="title"/>
          </p:nvPr>
        </p:nvSpPr>
        <p:spPr/>
        <p:txBody>
          <a:bodyPr/>
          <a:lstStyle/>
          <a:p>
            <a:r>
              <a:rPr lang="en-US" dirty="0">
                <a:latin typeface="Arial Narrow" panose="020B0606020202030204" pitchFamily="34" charset="0"/>
              </a:rPr>
              <a:t>Next Steps</a:t>
            </a:r>
          </a:p>
        </p:txBody>
      </p:sp>
      <p:sp>
        <p:nvSpPr>
          <p:cNvPr id="3" name="Content Placeholder 2">
            <a:extLst>
              <a:ext uri="{FF2B5EF4-FFF2-40B4-BE49-F238E27FC236}">
                <a16:creationId xmlns:a16="http://schemas.microsoft.com/office/drawing/2014/main" xmlns="" id="{50B42288-0773-CFFD-235E-1EF78BD34E08}"/>
              </a:ext>
            </a:extLst>
          </p:cNvPr>
          <p:cNvSpPr>
            <a:spLocks noGrp="1"/>
          </p:cNvSpPr>
          <p:nvPr>
            <p:ph sz="half" idx="2"/>
          </p:nvPr>
        </p:nvSpPr>
        <p:spPr/>
        <p:txBody>
          <a:bodyPr>
            <a:normAutofit lnSpcReduction="10000"/>
          </a:bodyPr>
          <a:lstStyle/>
          <a:p>
            <a:r>
              <a:rPr lang="en-US" sz="2400" b="1" dirty="0">
                <a:latin typeface="Arial Narrow" panose="020B0606020202030204" pitchFamily="34" charset="0"/>
              </a:rPr>
              <a:t>Review our existing information about your organization</a:t>
            </a:r>
          </a:p>
          <a:p>
            <a:pPr lvl="1"/>
            <a:r>
              <a:rPr lang="en-US" dirty="0"/>
              <a:t>Infrastructure project needs – locations, budgets, scopes</a:t>
            </a:r>
          </a:p>
          <a:p>
            <a:pPr lvl="1"/>
            <a:r>
              <a:rPr lang="en-US" dirty="0"/>
              <a:t>Has anything changed?</a:t>
            </a:r>
          </a:p>
          <a:p>
            <a:pPr lvl="1"/>
            <a:r>
              <a:rPr lang="en-US" dirty="0"/>
              <a:t>Any regional project ideas?</a:t>
            </a:r>
          </a:p>
          <a:p>
            <a:endParaRPr lang="en-US" dirty="0"/>
          </a:p>
          <a:p>
            <a:r>
              <a:rPr lang="en-US" sz="2400" b="1" dirty="0">
                <a:latin typeface="Arial Narrow" panose="020B0606020202030204" pitchFamily="34" charset="0"/>
              </a:rPr>
              <a:t>Respond to our poll</a:t>
            </a:r>
          </a:p>
          <a:p>
            <a:pPr lvl="1"/>
            <a:r>
              <a:rPr lang="en-US" dirty="0"/>
              <a:t>Vote on priorities reviewed in 2019</a:t>
            </a:r>
          </a:p>
          <a:p>
            <a:endParaRPr lang="en-US" dirty="0"/>
          </a:p>
          <a:p>
            <a:r>
              <a:rPr lang="en-US" sz="2400" b="1" dirty="0">
                <a:latin typeface="Arial Narrow" panose="020B0606020202030204" pitchFamily="34" charset="0"/>
              </a:rPr>
              <a:t>Bonus points – familiarize yourself with the cap</a:t>
            </a:r>
          </a:p>
          <a:p>
            <a:pPr lvl="1"/>
            <a:r>
              <a:rPr lang="en-US" dirty="0">
                <a:hlinkClick r:id="rId2"/>
              </a:rPr>
              <a:t>https://countywide-action-plan-dauphinco.hub.arcgis.com/</a:t>
            </a:r>
            <a:endParaRPr lang="en-US" dirty="0"/>
          </a:p>
          <a:p>
            <a:pPr lvl="1"/>
            <a:endParaRPr lang="en-US" dirty="0"/>
          </a:p>
        </p:txBody>
      </p:sp>
      <p:pic>
        <p:nvPicPr>
          <p:cNvPr id="4" name="Content Placeholder 3">
            <a:extLst>
              <a:ext uri="{FF2B5EF4-FFF2-40B4-BE49-F238E27FC236}">
                <a16:creationId xmlns:a16="http://schemas.microsoft.com/office/drawing/2014/main" xmlns="" id="{00C8E5A2-392B-03E2-C73F-49E1AFCEDD89}"/>
              </a:ext>
            </a:extLst>
          </p:cNvPr>
          <p:cNvPicPr>
            <a:picLocks noChangeAspect="1"/>
          </p:cNvPicPr>
          <p:nvPr/>
        </p:nvPicPr>
        <p:blipFill>
          <a:blip r:embed="rId3"/>
          <a:stretch>
            <a:fillRect/>
          </a:stretch>
        </p:blipFill>
        <p:spPr>
          <a:xfrm>
            <a:off x="14601" y="1842420"/>
            <a:ext cx="4230827" cy="2838904"/>
          </a:xfrm>
          <a:prstGeom prst="rect">
            <a:avLst/>
          </a:prstGeom>
        </p:spPr>
      </p:pic>
    </p:spTree>
    <p:extLst>
      <p:ext uri="{BB962C8B-B14F-4D97-AF65-F5344CB8AC3E}">
        <p14:creationId xmlns:p14="http://schemas.microsoft.com/office/powerpoint/2010/main" val="163939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D95FCA-C892-4FFB-A667-55ADDFA71E03}"/>
              </a:ext>
            </a:extLst>
          </p:cNvPr>
          <p:cNvSpPr>
            <a:spLocks noGrp="1"/>
          </p:cNvSpPr>
          <p:nvPr>
            <p:ph type="title"/>
          </p:nvPr>
        </p:nvSpPr>
        <p:spPr/>
        <p:txBody>
          <a:bodyPr/>
          <a:lstStyle/>
          <a:p>
            <a:r>
              <a:rPr lang="en-US" dirty="0">
                <a:latin typeface="Arial Narrow" panose="020B0606020202030204" pitchFamily="34" charset="0"/>
              </a:rPr>
              <a:t>ADMINISTRATIVE ITEMS</a:t>
            </a:r>
          </a:p>
        </p:txBody>
      </p:sp>
      <p:sp>
        <p:nvSpPr>
          <p:cNvPr id="5" name="Content Placeholder 4">
            <a:extLst>
              <a:ext uri="{FF2B5EF4-FFF2-40B4-BE49-F238E27FC236}">
                <a16:creationId xmlns:a16="http://schemas.microsoft.com/office/drawing/2014/main" xmlns="" id="{897CB7BB-EBCF-4AC8-8213-00A8C14FCC19}"/>
              </a:ext>
            </a:extLst>
          </p:cNvPr>
          <p:cNvSpPr>
            <a:spLocks noGrp="1"/>
          </p:cNvSpPr>
          <p:nvPr>
            <p:ph sz="half" idx="2"/>
          </p:nvPr>
        </p:nvSpPr>
        <p:spPr/>
        <p:txBody>
          <a:bodyPr/>
          <a:lstStyle/>
          <a:p>
            <a:r>
              <a:rPr lang="en-US" dirty="0" err="1">
                <a:latin typeface="Arial Narrow" panose="020B0606020202030204" pitchFamily="34" charset="0"/>
              </a:rPr>
              <a:t>pAPERWORK</a:t>
            </a:r>
            <a:endParaRPr lang="en-US" dirty="0">
              <a:latin typeface="Arial Narrow" panose="020B0606020202030204" pitchFamily="34" charset="0"/>
            </a:endParaRPr>
          </a:p>
          <a:p>
            <a:pPr lvl="1"/>
            <a:r>
              <a:rPr lang="en-US" dirty="0"/>
              <a:t>Signed agreements</a:t>
            </a:r>
          </a:p>
          <a:p>
            <a:pPr lvl="1"/>
            <a:r>
              <a:rPr lang="en-US" dirty="0"/>
              <a:t>Invoice payments</a:t>
            </a:r>
          </a:p>
          <a:p>
            <a:pPr lvl="1"/>
            <a:endParaRPr lang="en-US" dirty="0"/>
          </a:p>
          <a:p>
            <a:r>
              <a:rPr lang="en-US" dirty="0">
                <a:latin typeface="Arial Narrow" panose="020B0606020202030204" pitchFamily="34" charset="0"/>
              </a:rPr>
              <a:t>Municipal representative</a:t>
            </a:r>
          </a:p>
          <a:p>
            <a:pPr lvl="1"/>
            <a:r>
              <a:rPr lang="en-US" dirty="0"/>
              <a:t>Primary</a:t>
            </a:r>
          </a:p>
          <a:p>
            <a:pPr lvl="1"/>
            <a:r>
              <a:rPr lang="en-US" dirty="0"/>
              <a:t>Alternate</a:t>
            </a:r>
          </a:p>
          <a:p>
            <a:pPr lvl="1"/>
            <a:endParaRPr lang="en-US" dirty="0"/>
          </a:p>
          <a:p>
            <a:endParaRPr lang="en-US" dirty="0"/>
          </a:p>
        </p:txBody>
      </p:sp>
    </p:spTree>
    <p:extLst>
      <p:ext uri="{BB962C8B-B14F-4D97-AF65-F5344CB8AC3E}">
        <p14:creationId xmlns:p14="http://schemas.microsoft.com/office/powerpoint/2010/main" val="280949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CC9EB-36FD-01A0-16F6-7E2DD1CD4649}"/>
              </a:ext>
            </a:extLst>
          </p:cNvPr>
          <p:cNvSpPr>
            <a:spLocks noGrp="1"/>
          </p:cNvSpPr>
          <p:nvPr>
            <p:ph type="title"/>
          </p:nvPr>
        </p:nvSpPr>
        <p:spPr>
          <a:xfrm>
            <a:off x="366848" y="282653"/>
            <a:ext cx="3309896" cy="5217459"/>
          </a:xfrm>
        </p:spPr>
        <p:txBody>
          <a:bodyPr/>
          <a:lstStyle/>
          <a:p>
            <a:r>
              <a:rPr lang="en-US" dirty="0">
                <a:latin typeface="Arial Narrow" panose="020B0606020202030204" pitchFamily="34" charset="0"/>
              </a:rPr>
              <a:t>Administrative next steps</a:t>
            </a:r>
          </a:p>
        </p:txBody>
      </p:sp>
      <p:sp>
        <p:nvSpPr>
          <p:cNvPr id="3" name="Content Placeholder 2">
            <a:extLst>
              <a:ext uri="{FF2B5EF4-FFF2-40B4-BE49-F238E27FC236}">
                <a16:creationId xmlns:a16="http://schemas.microsoft.com/office/drawing/2014/main" xmlns="" id="{F905283B-BAD0-3E68-74C0-8CF757239E72}"/>
              </a:ext>
            </a:extLst>
          </p:cNvPr>
          <p:cNvSpPr>
            <a:spLocks noGrp="1"/>
          </p:cNvSpPr>
          <p:nvPr>
            <p:ph sz="half" idx="2"/>
          </p:nvPr>
        </p:nvSpPr>
        <p:spPr>
          <a:xfrm>
            <a:off x="4735286" y="653142"/>
            <a:ext cx="6944444" cy="5822961"/>
          </a:xfrm>
        </p:spPr>
        <p:txBody>
          <a:bodyPr>
            <a:normAutofit/>
          </a:bodyPr>
          <a:lstStyle/>
          <a:p>
            <a:r>
              <a:rPr lang="en-US" sz="2400" b="1" dirty="0">
                <a:latin typeface="Arial Narrow" panose="020B0606020202030204" pitchFamily="34" charset="0"/>
              </a:rPr>
              <a:t>Ground rules</a:t>
            </a:r>
          </a:p>
          <a:p>
            <a:pPr lvl="1"/>
            <a:r>
              <a:rPr lang="en-US" dirty="0"/>
              <a:t>Active participation</a:t>
            </a:r>
          </a:p>
          <a:p>
            <a:pPr lvl="2"/>
            <a:r>
              <a:rPr lang="en-US" dirty="0"/>
              <a:t>Primary representative</a:t>
            </a:r>
          </a:p>
          <a:p>
            <a:pPr lvl="2"/>
            <a:r>
              <a:rPr lang="en-US" dirty="0"/>
              <a:t>Stakeholder comments</a:t>
            </a:r>
          </a:p>
          <a:p>
            <a:pPr lvl="1"/>
            <a:r>
              <a:rPr lang="en-US" dirty="0"/>
              <a:t>Meetings – 1pm</a:t>
            </a:r>
          </a:p>
          <a:p>
            <a:pPr lvl="2"/>
            <a:r>
              <a:rPr lang="en-US" dirty="0"/>
              <a:t>Location – consistent or variable?</a:t>
            </a:r>
          </a:p>
          <a:p>
            <a:pPr lvl="2"/>
            <a:r>
              <a:rPr lang="en-US" dirty="0"/>
              <a:t>Format – in person only or hybrid?</a:t>
            </a:r>
          </a:p>
          <a:p>
            <a:pPr lvl="2"/>
            <a:r>
              <a:rPr lang="en-US" dirty="0"/>
              <a:t>Monthly at first, transition to quarterly</a:t>
            </a:r>
          </a:p>
          <a:p>
            <a:pPr lvl="2"/>
            <a:r>
              <a:rPr lang="en-US" dirty="0"/>
              <a:t>Separate project-specific meetings</a:t>
            </a:r>
          </a:p>
          <a:p>
            <a:pPr lvl="1"/>
            <a:r>
              <a:rPr lang="en-US" dirty="0"/>
              <a:t>Member voting</a:t>
            </a:r>
          </a:p>
          <a:p>
            <a:pPr lvl="1"/>
            <a:r>
              <a:rPr lang="en-US" dirty="0"/>
              <a:t>Non-Dauphin County member role</a:t>
            </a:r>
          </a:p>
          <a:p>
            <a:pPr lvl="1"/>
            <a:r>
              <a:rPr lang="en-US" dirty="0"/>
              <a:t>Interest in bylaws/formal procedures?</a:t>
            </a:r>
          </a:p>
          <a:p>
            <a:pPr lvl="1"/>
            <a:r>
              <a:rPr lang="en-US" dirty="0"/>
              <a:t>Who receives emailed communications?</a:t>
            </a:r>
          </a:p>
          <a:p>
            <a:pPr lvl="1"/>
            <a:r>
              <a:rPr lang="en-US" dirty="0"/>
              <a:t>Online platform?</a:t>
            </a:r>
          </a:p>
          <a:p>
            <a:pPr lvl="2"/>
            <a:r>
              <a:rPr lang="en-US" dirty="0"/>
              <a:t>Teams channel, Google folder, website log-in</a:t>
            </a:r>
          </a:p>
          <a:p>
            <a:endParaRPr lang="en-US" dirty="0"/>
          </a:p>
        </p:txBody>
      </p:sp>
    </p:spTree>
    <p:extLst>
      <p:ext uri="{BB962C8B-B14F-4D97-AF65-F5344CB8AC3E}">
        <p14:creationId xmlns:p14="http://schemas.microsoft.com/office/powerpoint/2010/main" val="83902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9D187-296A-3C35-8235-1F9336ED66A0}"/>
              </a:ext>
            </a:extLst>
          </p:cNvPr>
          <p:cNvSpPr>
            <a:spLocks noGrp="1"/>
          </p:cNvSpPr>
          <p:nvPr>
            <p:ph type="title"/>
          </p:nvPr>
        </p:nvSpPr>
        <p:spPr/>
        <p:txBody>
          <a:bodyPr/>
          <a:lstStyle/>
          <a:p>
            <a:endParaRPr lang="en-US"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4F9CED80-15E8-8DCA-E0D7-7FDFCA7BD4AD}"/>
              </a:ext>
            </a:extLst>
          </p:cNvPr>
          <p:cNvSpPr>
            <a:spLocks noGrp="1"/>
          </p:cNvSpPr>
          <p:nvPr>
            <p:ph sz="half" idx="2"/>
          </p:nvPr>
        </p:nvSpPr>
        <p:spPr/>
        <p:txBody>
          <a:bodyPr/>
          <a:lstStyle/>
          <a:p>
            <a:endParaRPr lang="en-US" dirty="0">
              <a:latin typeface="Arial Narrow" panose="020B0606020202030204" pitchFamily="34" charset="0"/>
            </a:endParaRPr>
          </a:p>
        </p:txBody>
      </p:sp>
      <p:sp>
        <p:nvSpPr>
          <p:cNvPr id="4" name="TextBox 3">
            <a:extLst>
              <a:ext uri="{FF2B5EF4-FFF2-40B4-BE49-F238E27FC236}">
                <a16:creationId xmlns:a16="http://schemas.microsoft.com/office/drawing/2014/main" xmlns="" id="{B2443BFA-218A-9170-6C61-74D993055C6D}"/>
              </a:ext>
            </a:extLst>
          </p:cNvPr>
          <p:cNvSpPr txBox="1"/>
          <p:nvPr/>
        </p:nvSpPr>
        <p:spPr>
          <a:xfrm rot="20172129">
            <a:off x="1869708" y="2501900"/>
            <a:ext cx="10051032" cy="923330"/>
          </a:xfrm>
          <a:prstGeom prst="rect">
            <a:avLst/>
          </a:prstGeom>
          <a:noFill/>
        </p:spPr>
        <p:txBody>
          <a:bodyPr wrap="square" rtlCol="0">
            <a:spAutoFit/>
          </a:bodyPr>
          <a:lstStyle/>
          <a:p>
            <a:r>
              <a:rPr lang="en-US" sz="5400" dirty="0">
                <a:solidFill>
                  <a:srgbClr val="FF0000"/>
                </a:solidFill>
              </a:rPr>
              <a:t>REPEAT 2023 CALENDAR</a:t>
            </a:r>
          </a:p>
        </p:txBody>
      </p:sp>
    </p:spTree>
    <p:extLst>
      <p:ext uri="{BB962C8B-B14F-4D97-AF65-F5344CB8AC3E}">
        <p14:creationId xmlns:p14="http://schemas.microsoft.com/office/powerpoint/2010/main" val="1724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BC2FD786-586A-4275-99E0-656CE1804DB8}"/>
              </a:ext>
            </a:extLst>
          </p:cNvPr>
          <p:cNvSpPr>
            <a:spLocks noGrp="1"/>
          </p:cNvSpPr>
          <p:nvPr>
            <p:ph sz="half" idx="2"/>
          </p:nvPr>
        </p:nvSpPr>
        <p:spPr/>
        <p:txBody>
          <a:bodyPr/>
          <a:lstStyle/>
          <a:p>
            <a:r>
              <a:rPr lang="en-US" b="1" dirty="0">
                <a:solidFill>
                  <a:srgbClr val="287DA1"/>
                </a:solidFill>
                <a:latin typeface="Arial Narrow" panose="020B0606020202030204" pitchFamily="34" charset="0"/>
              </a:rPr>
              <a:t>Welcome and THANK YOU!</a:t>
            </a:r>
          </a:p>
          <a:p>
            <a:endParaRPr lang="en-US" dirty="0"/>
          </a:p>
        </p:txBody>
      </p:sp>
      <p:pic>
        <p:nvPicPr>
          <p:cNvPr id="3" name="Picture 2">
            <a:extLst>
              <a:ext uri="{FF2B5EF4-FFF2-40B4-BE49-F238E27FC236}">
                <a16:creationId xmlns:a16="http://schemas.microsoft.com/office/drawing/2014/main" xmlns="" id="{CA08A050-EDF1-8CA8-87E9-F1CC3A36439D}"/>
              </a:ext>
            </a:extLst>
          </p:cNvPr>
          <p:cNvPicPr>
            <a:picLocks noChangeAspect="1"/>
          </p:cNvPicPr>
          <p:nvPr/>
        </p:nvPicPr>
        <p:blipFill>
          <a:blip r:embed="rId3"/>
          <a:stretch>
            <a:fillRect/>
          </a:stretch>
        </p:blipFill>
        <p:spPr>
          <a:xfrm>
            <a:off x="0" y="0"/>
            <a:ext cx="5586090" cy="6858000"/>
          </a:xfrm>
          <a:prstGeom prst="rect">
            <a:avLst/>
          </a:prstGeom>
        </p:spPr>
      </p:pic>
      <p:graphicFrame>
        <p:nvGraphicFramePr>
          <p:cNvPr id="4" name="Diagram 3">
            <a:extLst>
              <a:ext uri="{FF2B5EF4-FFF2-40B4-BE49-F238E27FC236}">
                <a16:creationId xmlns:a16="http://schemas.microsoft.com/office/drawing/2014/main" xmlns="" id="{F0896FBC-DEA9-2411-5D7E-AC3206BB390E}"/>
              </a:ext>
            </a:extLst>
          </p:cNvPr>
          <p:cNvGraphicFramePr/>
          <p:nvPr>
            <p:extLst>
              <p:ext uri="{D42A27DB-BD31-4B8C-83A1-F6EECF244321}">
                <p14:modId xmlns:p14="http://schemas.microsoft.com/office/powerpoint/2010/main" val="1259588011"/>
              </p:ext>
            </p:extLst>
          </p:nvPr>
        </p:nvGraphicFramePr>
        <p:xfrm>
          <a:off x="6651989" y="1562470"/>
          <a:ext cx="4753499" cy="3182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531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3BD7889D-2F3D-39D5-4199-913B34A57814}"/>
              </a:ext>
            </a:extLst>
          </p:cNvPr>
          <p:cNvGraphicFramePr>
            <a:graphicFrameLocks noGrp="1"/>
          </p:cNvGraphicFramePr>
          <p:nvPr>
            <p:ph idx="1"/>
            <p:extLst>
              <p:ext uri="{D42A27DB-BD31-4B8C-83A1-F6EECF244321}">
                <p14:modId xmlns:p14="http://schemas.microsoft.com/office/powerpoint/2010/main" val="1358384730"/>
              </p:ext>
            </p:extLst>
          </p:nvPr>
        </p:nvGraphicFramePr>
        <p:xfrm>
          <a:off x="0" y="1629103"/>
          <a:ext cx="12192000" cy="5002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A567A0C8-EAFA-9DD9-6C04-9706D597521E}"/>
              </a:ext>
            </a:extLst>
          </p:cNvPr>
          <p:cNvSpPr>
            <a:spLocks noGrp="1"/>
          </p:cNvSpPr>
          <p:nvPr>
            <p:ph type="title"/>
          </p:nvPr>
        </p:nvSpPr>
        <p:spPr/>
        <p:txBody>
          <a:bodyPr/>
          <a:lstStyle/>
          <a:p>
            <a:r>
              <a:rPr lang="en-US" dirty="0">
                <a:latin typeface="Arial Narrow" panose="020B0606020202030204" pitchFamily="34" charset="0"/>
              </a:rPr>
              <a:t>2023 OVERVIEW</a:t>
            </a:r>
          </a:p>
        </p:txBody>
      </p:sp>
    </p:spTree>
    <p:extLst>
      <p:ext uri="{BB962C8B-B14F-4D97-AF65-F5344CB8AC3E}">
        <p14:creationId xmlns:p14="http://schemas.microsoft.com/office/powerpoint/2010/main" val="111739557"/>
      </p:ext>
    </p:extLst>
  </p:cSld>
  <p:clrMapOvr>
    <a:masterClrMapping/>
  </p:clrMapOvr>
  <p:extLst mod="1">
    <p:ext uri="{6950BFC3-D8DA-4A85-94F7-54DA5524770B}">
      <p188:commentRel xmlns:p188="http://schemas.microsoft.com/office/powerpoint/2018/8/main" xmlns="" r:id="rId7"/>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402AD-41F5-48A0-A4A3-4C83FC5854BF}"/>
              </a:ext>
            </a:extLst>
          </p:cNvPr>
          <p:cNvSpPr>
            <a:spLocks noGrp="1"/>
          </p:cNvSpPr>
          <p:nvPr>
            <p:ph type="title"/>
          </p:nvPr>
        </p:nvSpPr>
        <p:spPr/>
        <p:txBody>
          <a:bodyPr>
            <a:normAutofit/>
          </a:bodyPr>
          <a:lstStyle/>
          <a:p>
            <a:r>
              <a:rPr lang="en-US" dirty="0">
                <a:latin typeface="Arial Narrow" panose="020B0606020202030204" pitchFamily="34" charset="0"/>
              </a:rPr>
              <a:t>DCPC Website - resources</a:t>
            </a:r>
          </a:p>
        </p:txBody>
      </p:sp>
      <p:sp>
        <p:nvSpPr>
          <p:cNvPr id="5" name="Content Placeholder 4">
            <a:extLst>
              <a:ext uri="{FF2B5EF4-FFF2-40B4-BE49-F238E27FC236}">
                <a16:creationId xmlns:a16="http://schemas.microsoft.com/office/drawing/2014/main" xmlns="" id="{24CC6CED-4E63-4533-8B37-9560E714A279}"/>
              </a:ext>
            </a:extLst>
          </p:cNvPr>
          <p:cNvSpPr>
            <a:spLocks noGrp="1"/>
          </p:cNvSpPr>
          <p:nvPr>
            <p:ph idx="1"/>
          </p:nvPr>
        </p:nvSpPr>
        <p:spPr/>
        <p:txBody>
          <a:bodyPr/>
          <a:lstStyle/>
          <a:p>
            <a:r>
              <a:rPr lang="en-US" sz="2400" dirty="0">
                <a:latin typeface="Arial Narrow" panose="020B0606020202030204" pitchFamily="34" charset="0"/>
                <a:hlinkClick r:id="rId2"/>
              </a:rPr>
              <a:t>https://www.tcrpc-pa.org/dcpc-wrep</a:t>
            </a:r>
            <a:endParaRPr lang="en-US" sz="2000" b="0" cap="none" dirty="0">
              <a:solidFill>
                <a:srgbClr val="282828"/>
              </a:solidFill>
              <a:latin typeface="Arial Narrow" panose="020B0606020202030204" pitchFamily="34" charset="0"/>
            </a:endParaRPr>
          </a:p>
        </p:txBody>
      </p:sp>
      <p:pic>
        <p:nvPicPr>
          <p:cNvPr id="4" name="Picture 3">
            <a:extLst>
              <a:ext uri="{FF2B5EF4-FFF2-40B4-BE49-F238E27FC236}">
                <a16:creationId xmlns:a16="http://schemas.microsoft.com/office/drawing/2014/main" xmlns="" id="{C79A34A0-3E2D-DEA2-DDD6-602BEC950751}"/>
              </a:ext>
            </a:extLst>
          </p:cNvPr>
          <p:cNvPicPr>
            <a:picLocks noChangeAspect="1"/>
          </p:cNvPicPr>
          <p:nvPr/>
        </p:nvPicPr>
        <p:blipFill>
          <a:blip r:embed="rId3"/>
          <a:stretch>
            <a:fillRect/>
          </a:stretch>
        </p:blipFill>
        <p:spPr>
          <a:xfrm>
            <a:off x="838199" y="2524630"/>
            <a:ext cx="7326317" cy="3896051"/>
          </a:xfrm>
          <a:prstGeom prst="rect">
            <a:avLst/>
          </a:prstGeom>
        </p:spPr>
      </p:pic>
    </p:spTree>
    <p:extLst>
      <p:ext uri="{BB962C8B-B14F-4D97-AF65-F5344CB8AC3E}">
        <p14:creationId xmlns:p14="http://schemas.microsoft.com/office/powerpoint/2010/main" val="131218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3EA8BC7-377C-4386-8254-25A9FD5D5104}"/>
              </a:ext>
            </a:extLst>
          </p:cNvPr>
          <p:cNvSpPr>
            <a:spLocks noGrp="1"/>
          </p:cNvSpPr>
          <p:nvPr>
            <p:ph type="title"/>
          </p:nvPr>
        </p:nvSpPr>
        <p:spPr/>
        <p:txBody>
          <a:bodyPr/>
          <a:lstStyle/>
          <a:p>
            <a:r>
              <a:rPr lang="en-US" dirty="0">
                <a:latin typeface="Arial Narrow" panose="020B0606020202030204" pitchFamily="34" charset="0"/>
              </a:rPr>
              <a:t>WREP VISION</a:t>
            </a:r>
            <a:br>
              <a:rPr lang="en-US" dirty="0">
                <a:latin typeface="Arial Narrow" panose="020B0606020202030204" pitchFamily="34" charset="0"/>
              </a:rPr>
            </a:br>
            <a:r>
              <a:rPr lang="en-US" dirty="0">
                <a:latin typeface="Arial Narrow" panose="020B0606020202030204" pitchFamily="34" charset="0"/>
              </a:rPr>
              <a:t>2019-2022</a:t>
            </a:r>
          </a:p>
        </p:txBody>
      </p:sp>
      <p:pic>
        <p:nvPicPr>
          <p:cNvPr id="9" name="Content Placeholder 8" descr="A picture containing tree, outdoor, river, nature&#10;&#10;Description automatically generated">
            <a:extLst>
              <a:ext uri="{FF2B5EF4-FFF2-40B4-BE49-F238E27FC236}">
                <a16:creationId xmlns:a16="http://schemas.microsoft.com/office/drawing/2014/main" xmlns="" id="{62FF1A59-20DD-599C-3697-B123743C38A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76988" y="1226344"/>
            <a:ext cx="5302250" cy="3976687"/>
          </a:xfrm>
        </p:spPr>
      </p:pic>
      <p:sp>
        <p:nvSpPr>
          <p:cNvPr id="10" name="TextBox 9">
            <a:extLst>
              <a:ext uri="{FF2B5EF4-FFF2-40B4-BE49-F238E27FC236}">
                <a16:creationId xmlns:a16="http://schemas.microsoft.com/office/drawing/2014/main" xmlns="" id="{A7B7FB0E-C952-55A5-BEA5-6A51E59E95AF}"/>
              </a:ext>
            </a:extLst>
          </p:cNvPr>
          <p:cNvSpPr txBox="1"/>
          <p:nvPr/>
        </p:nvSpPr>
        <p:spPr>
          <a:xfrm>
            <a:off x="7982174" y="5203031"/>
            <a:ext cx="3697064" cy="369332"/>
          </a:xfrm>
          <a:prstGeom prst="rect">
            <a:avLst/>
          </a:prstGeom>
          <a:noFill/>
        </p:spPr>
        <p:txBody>
          <a:bodyPr wrap="square" rtlCol="0">
            <a:spAutoFit/>
          </a:bodyPr>
          <a:lstStyle/>
          <a:p>
            <a:r>
              <a:rPr lang="en-US" dirty="0"/>
              <a:t>Armstrong Creek, 2018 (DCCD)</a:t>
            </a:r>
          </a:p>
        </p:txBody>
      </p:sp>
    </p:spTree>
    <p:extLst>
      <p:ext uri="{BB962C8B-B14F-4D97-AF65-F5344CB8AC3E}">
        <p14:creationId xmlns:p14="http://schemas.microsoft.com/office/powerpoint/2010/main" val="363089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8DAF63-7FDB-1438-F308-3B1845379C1A}"/>
              </a:ext>
            </a:extLst>
          </p:cNvPr>
          <p:cNvSpPr>
            <a:spLocks noGrp="1"/>
          </p:cNvSpPr>
          <p:nvPr>
            <p:ph type="title"/>
          </p:nvPr>
        </p:nvSpPr>
        <p:spPr/>
        <p:txBody>
          <a:bodyPr/>
          <a:lstStyle/>
          <a:p>
            <a:r>
              <a:rPr lang="en-US" dirty="0">
                <a:latin typeface="Arial Narrow" panose="020B0606020202030204" pitchFamily="34" charset="0"/>
              </a:rPr>
              <a:t>Regional Water resource improvements</a:t>
            </a:r>
          </a:p>
        </p:txBody>
      </p:sp>
      <p:pic>
        <p:nvPicPr>
          <p:cNvPr id="4" name="Content Placeholder 3">
            <a:extLst>
              <a:ext uri="{FF2B5EF4-FFF2-40B4-BE49-F238E27FC236}">
                <a16:creationId xmlns:a16="http://schemas.microsoft.com/office/drawing/2014/main" xmlns="" id="{B958259F-219F-0671-BB89-5DA7212AAAEE}"/>
              </a:ext>
            </a:extLst>
          </p:cNvPr>
          <p:cNvPicPr>
            <a:picLocks noGrp="1" noChangeAspect="1"/>
          </p:cNvPicPr>
          <p:nvPr>
            <p:ph idx="1"/>
          </p:nvPr>
        </p:nvPicPr>
        <p:blipFill>
          <a:blip r:embed="rId2"/>
          <a:stretch>
            <a:fillRect/>
          </a:stretch>
        </p:blipFill>
        <p:spPr>
          <a:xfrm>
            <a:off x="2617057" y="1773944"/>
            <a:ext cx="6957885" cy="4668772"/>
          </a:xfrm>
          <a:prstGeom prst="rect">
            <a:avLst/>
          </a:prstGeom>
        </p:spPr>
      </p:pic>
      <p:sp>
        <p:nvSpPr>
          <p:cNvPr id="5" name="TextBox 4">
            <a:extLst>
              <a:ext uri="{FF2B5EF4-FFF2-40B4-BE49-F238E27FC236}">
                <a16:creationId xmlns:a16="http://schemas.microsoft.com/office/drawing/2014/main" xmlns="" id="{AFE3D820-7C98-6E3E-4024-5D140D18741C}"/>
              </a:ext>
            </a:extLst>
          </p:cNvPr>
          <p:cNvSpPr txBox="1"/>
          <p:nvPr/>
        </p:nvSpPr>
        <p:spPr>
          <a:xfrm>
            <a:off x="7767145" y="5496910"/>
            <a:ext cx="2060027" cy="1200329"/>
          </a:xfrm>
          <a:prstGeom prst="rect">
            <a:avLst/>
          </a:prstGeom>
          <a:noFill/>
        </p:spPr>
        <p:txBody>
          <a:bodyPr wrap="square" rtlCol="0">
            <a:spAutoFit/>
          </a:bodyPr>
          <a:lstStyle/>
          <a:p>
            <a:r>
              <a:rPr lang="en-US" u="sng" dirty="0"/>
              <a:t>CAP Block Grant</a:t>
            </a:r>
          </a:p>
          <a:p>
            <a:r>
              <a:rPr lang="en-US" dirty="0"/>
              <a:t>2022: $650,000</a:t>
            </a:r>
          </a:p>
          <a:p>
            <a:r>
              <a:rPr lang="en-US" dirty="0"/>
              <a:t>2023: $225,000</a:t>
            </a:r>
          </a:p>
          <a:p>
            <a:r>
              <a:rPr lang="en-US" dirty="0"/>
              <a:t>2024: ?</a:t>
            </a:r>
          </a:p>
        </p:txBody>
      </p:sp>
    </p:spTree>
    <p:extLst>
      <p:ext uri="{BB962C8B-B14F-4D97-AF65-F5344CB8AC3E}">
        <p14:creationId xmlns:p14="http://schemas.microsoft.com/office/powerpoint/2010/main" val="89449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913BD98D-64F4-A514-E105-07B7B32C02DC}"/>
              </a:ext>
            </a:extLst>
          </p:cNvPr>
          <p:cNvGraphicFramePr>
            <a:graphicFrameLocks noGrp="1"/>
          </p:cNvGraphicFramePr>
          <p:nvPr>
            <p:ph idx="1"/>
            <p:extLst>
              <p:ext uri="{D42A27DB-BD31-4B8C-83A1-F6EECF244321}">
                <p14:modId xmlns:p14="http://schemas.microsoft.com/office/powerpoint/2010/main" val="1429340793"/>
              </p:ext>
            </p:extLst>
          </p:nvPr>
        </p:nvGraphicFramePr>
        <p:xfrm>
          <a:off x="3372247" y="1954322"/>
          <a:ext cx="5447506" cy="4145280"/>
        </p:xfrm>
        <a:graphic>
          <a:graphicData uri="http://schemas.openxmlformats.org/drawingml/2006/table">
            <a:tbl>
              <a:tblPr firstRow="1" bandRow="1">
                <a:tableStyleId>{327F97BB-C833-4FB7-BDE5-3F7075034690}</a:tableStyleId>
              </a:tblPr>
              <a:tblGrid>
                <a:gridCol w="5447506">
                  <a:extLst>
                    <a:ext uri="{9D8B030D-6E8A-4147-A177-3AD203B41FA5}">
                      <a16:colId xmlns:a16="http://schemas.microsoft.com/office/drawing/2014/main" xmlns="" val="1284257488"/>
                    </a:ext>
                  </a:extLst>
                </a:gridCol>
              </a:tblGrid>
              <a:tr h="370840">
                <a:tc>
                  <a:txBody>
                    <a:bodyPr/>
                    <a:lstStyle/>
                    <a:p>
                      <a:r>
                        <a:rPr lang="en-US" dirty="0"/>
                        <a:t>GOALS</a:t>
                      </a:r>
                    </a:p>
                  </a:txBody>
                  <a:tcPr/>
                </a:tc>
                <a:extLst>
                  <a:ext uri="{0D108BD9-81ED-4DB2-BD59-A6C34878D82A}">
                    <a16:rowId xmlns:a16="http://schemas.microsoft.com/office/drawing/2014/main" xmlns="" val="2166865198"/>
                  </a:ext>
                </a:extLst>
              </a:tr>
              <a:tr h="370840">
                <a:tc>
                  <a:txBody>
                    <a:bodyPr/>
                    <a:lstStyle/>
                    <a:p>
                      <a:r>
                        <a:rPr lang="en-US" sz="1800" b="0" u="none" strike="noStrike" kern="1200" baseline="0" dirty="0">
                          <a:solidFill>
                            <a:schemeClr val="dk1"/>
                          </a:solidFill>
                        </a:rPr>
                        <a:t>Cheaper MS4 Permit compliance</a:t>
                      </a:r>
                      <a:endParaRPr lang="en-US" dirty="0"/>
                    </a:p>
                  </a:txBody>
                  <a:tcPr/>
                </a:tc>
                <a:extLst>
                  <a:ext uri="{0D108BD9-81ED-4DB2-BD59-A6C34878D82A}">
                    <a16:rowId xmlns:a16="http://schemas.microsoft.com/office/drawing/2014/main" xmlns="" val="1468438908"/>
                  </a:ext>
                </a:extLst>
              </a:tr>
              <a:tr h="370840">
                <a:tc>
                  <a:txBody>
                    <a:bodyPr/>
                    <a:lstStyle/>
                    <a:p>
                      <a:r>
                        <a:rPr lang="en-US" sz="1800" b="0" u="none" strike="noStrike" kern="1200" baseline="0" dirty="0">
                          <a:solidFill>
                            <a:schemeClr val="dk1"/>
                          </a:solidFill>
                        </a:rPr>
                        <a:t>Enhanced grant funding cooperation</a:t>
                      </a:r>
                      <a:endParaRPr lang="en-US" dirty="0"/>
                    </a:p>
                  </a:txBody>
                  <a:tcPr/>
                </a:tc>
                <a:extLst>
                  <a:ext uri="{0D108BD9-81ED-4DB2-BD59-A6C34878D82A}">
                    <a16:rowId xmlns:a16="http://schemas.microsoft.com/office/drawing/2014/main" xmlns="" val="1790623744"/>
                  </a:ext>
                </a:extLst>
              </a:tr>
              <a:tr h="370840">
                <a:tc>
                  <a:txBody>
                    <a:bodyPr/>
                    <a:lstStyle/>
                    <a:p>
                      <a:r>
                        <a:rPr lang="en-US" sz="1800" b="0" u="none" strike="noStrike" kern="1200" baseline="0" dirty="0">
                          <a:solidFill>
                            <a:schemeClr val="dk1"/>
                          </a:solidFill>
                        </a:rPr>
                        <a:t>Reduce localized flooding frequency/intensity</a:t>
                      </a:r>
                      <a:endParaRPr lang="en-US" dirty="0"/>
                    </a:p>
                  </a:txBody>
                  <a:tcPr/>
                </a:tc>
                <a:extLst>
                  <a:ext uri="{0D108BD9-81ED-4DB2-BD59-A6C34878D82A}">
                    <a16:rowId xmlns:a16="http://schemas.microsoft.com/office/drawing/2014/main" xmlns="" val="2488974770"/>
                  </a:ext>
                </a:extLst>
              </a:tr>
              <a:tr h="370840">
                <a:tc>
                  <a:txBody>
                    <a:bodyPr/>
                    <a:lstStyle/>
                    <a:p>
                      <a:r>
                        <a:rPr lang="en-US" sz="1800" b="0" u="none" strike="noStrike" kern="1200" baseline="0" dirty="0">
                          <a:solidFill>
                            <a:schemeClr val="dk1"/>
                          </a:solidFill>
                        </a:rPr>
                        <a:t>Preparedness for next MS4 permit term and other</a:t>
                      </a:r>
                    </a:p>
                    <a:p>
                      <a:r>
                        <a:rPr lang="en-US" sz="1800" b="0" u="none" strike="noStrike" kern="1200" baseline="0" dirty="0">
                          <a:solidFill>
                            <a:schemeClr val="dk1"/>
                          </a:solidFill>
                        </a:rPr>
                        <a:t>Chesapeake Bay goals for Dauphin County</a:t>
                      </a:r>
                      <a:endParaRPr lang="en-US" dirty="0"/>
                    </a:p>
                  </a:txBody>
                  <a:tcPr/>
                </a:tc>
                <a:extLst>
                  <a:ext uri="{0D108BD9-81ED-4DB2-BD59-A6C34878D82A}">
                    <a16:rowId xmlns:a16="http://schemas.microsoft.com/office/drawing/2014/main" xmlns="" val="3802076597"/>
                  </a:ext>
                </a:extLst>
              </a:tr>
              <a:tr h="370840">
                <a:tc>
                  <a:txBody>
                    <a:bodyPr/>
                    <a:lstStyle/>
                    <a:p>
                      <a:r>
                        <a:rPr lang="en-US" sz="1800" b="0" u="none" strike="noStrike" kern="1200" baseline="0" dirty="0">
                          <a:solidFill>
                            <a:schemeClr val="dk1"/>
                          </a:solidFill>
                        </a:rPr>
                        <a:t>Have a better educated public on stormwater</a:t>
                      </a:r>
                    </a:p>
                    <a:p>
                      <a:r>
                        <a:rPr lang="en-US" sz="1800" b="0" u="none" strike="noStrike" kern="1200" baseline="0" dirty="0">
                          <a:solidFill>
                            <a:schemeClr val="dk1"/>
                          </a:solidFill>
                        </a:rPr>
                        <a:t>issues and opportunities</a:t>
                      </a:r>
                      <a:endParaRPr lang="en-US" dirty="0"/>
                    </a:p>
                  </a:txBody>
                  <a:tcPr/>
                </a:tc>
                <a:extLst>
                  <a:ext uri="{0D108BD9-81ED-4DB2-BD59-A6C34878D82A}">
                    <a16:rowId xmlns:a16="http://schemas.microsoft.com/office/drawing/2014/main" xmlns="" val="3205539932"/>
                  </a:ext>
                </a:extLst>
              </a:tr>
              <a:tr h="370840">
                <a:tc>
                  <a:txBody>
                    <a:bodyPr/>
                    <a:lstStyle/>
                    <a:p>
                      <a:r>
                        <a:rPr lang="en-US" sz="1800" b="0" u="none" strike="noStrike" kern="1200" baseline="0" dirty="0">
                          <a:solidFill>
                            <a:schemeClr val="dk1"/>
                          </a:solidFill>
                        </a:rPr>
                        <a:t>Provide more resources to farmers to update</a:t>
                      </a:r>
                    </a:p>
                    <a:p>
                      <a:r>
                        <a:rPr lang="en-US" sz="1800" b="0" u="none" strike="noStrike" kern="1200" baseline="0" dirty="0">
                          <a:solidFill>
                            <a:schemeClr val="dk1"/>
                          </a:solidFill>
                        </a:rPr>
                        <a:t>plans and install BMPs</a:t>
                      </a:r>
                      <a:endParaRPr lang="en-US" dirty="0"/>
                    </a:p>
                  </a:txBody>
                  <a:tcPr/>
                </a:tc>
                <a:extLst>
                  <a:ext uri="{0D108BD9-81ED-4DB2-BD59-A6C34878D82A}">
                    <a16:rowId xmlns:a16="http://schemas.microsoft.com/office/drawing/2014/main" xmlns="" val="828578994"/>
                  </a:ext>
                </a:extLst>
              </a:tr>
              <a:tr h="370840">
                <a:tc>
                  <a:txBody>
                    <a:bodyPr/>
                    <a:lstStyle/>
                    <a:p>
                      <a:r>
                        <a:rPr lang="en-US" sz="1800" b="0" u="none" strike="noStrike" kern="1200" baseline="0" dirty="0">
                          <a:solidFill>
                            <a:schemeClr val="dk1"/>
                          </a:solidFill>
                        </a:rPr>
                        <a:t>Integrate MS4 and farming water quality goals</a:t>
                      </a:r>
                      <a:endParaRPr lang="en-US" dirty="0"/>
                    </a:p>
                  </a:txBody>
                  <a:tcPr/>
                </a:tc>
                <a:extLst>
                  <a:ext uri="{0D108BD9-81ED-4DB2-BD59-A6C34878D82A}">
                    <a16:rowId xmlns:a16="http://schemas.microsoft.com/office/drawing/2014/main" xmlns="" val="217533740"/>
                  </a:ext>
                </a:extLst>
              </a:tr>
              <a:tr h="370840">
                <a:tc>
                  <a:txBody>
                    <a:bodyPr/>
                    <a:lstStyle/>
                    <a:p>
                      <a:r>
                        <a:rPr lang="en-US" sz="1800" b="0" u="none" strike="noStrike" kern="1200" baseline="0" dirty="0">
                          <a:solidFill>
                            <a:schemeClr val="dk1"/>
                          </a:solidFill>
                        </a:rPr>
                        <a:t>County-wide data integration</a:t>
                      </a:r>
                      <a:endParaRPr lang="en-US" dirty="0"/>
                    </a:p>
                  </a:txBody>
                  <a:tcPr/>
                </a:tc>
                <a:extLst>
                  <a:ext uri="{0D108BD9-81ED-4DB2-BD59-A6C34878D82A}">
                    <a16:rowId xmlns:a16="http://schemas.microsoft.com/office/drawing/2014/main" xmlns="" val="3778253439"/>
                  </a:ext>
                </a:extLst>
              </a:tr>
            </a:tbl>
          </a:graphicData>
        </a:graphic>
      </p:graphicFrame>
      <p:sp>
        <p:nvSpPr>
          <p:cNvPr id="3" name="Title 2">
            <a:extLst>
              <a:ext uri="{FF2B5EF4-FFF2-40B4-BE49-F238E27FC236}">
                <a16:creationId xmlns:a16="http://schemas.microsoft.com/office/drawing/2014/main" xmlns="" id="{AF315B4C-D189-B122-9D24-D8B518BB6107}"/>
              </a:ext>
            </a:extLst>
          </p:cNvPr>
          <p:cNvSpPr>
            <a:spLocks noGrp="1"/>
          </p:cNvSpPr>
          <p:nvPr>
            <p:ph type="title"/>
          </p:nvPr>
        </p:nvSpPr>
        <p:spPr/>
        <p:txBody>
          <a:bodyPr/>
          <a:lstStyle/>
          <a:p>
            <a:r>
              <a:rPr lang="en-US" dirty="0">
                <a:latin typeface="Arial Narrow" panose="020B0606020202030204" pitchFamily="34" charset="0"/>
              </a:rPr>
              <a:t>WREP GOALS</a:t>
            </a:r>
          </a:p>
        </p:txBody>
      </p:sp>
      <p:pic>
        <p:nvPicPr>
          <p:cNvPr id="9" name="Graphic 8" descr="Circle with left arrow with solid fill">
            <a:extLst>
              <a:ext uri="{FF2B5EF4-FFF2-40B4-BE49-F238E27FC236}">
                <a16:creationId xmlns:a16="http://schemas.microsoft.com/office/drawing/2014/main" xmlns="" id="{6ADF6DB6-52DD-3AFE-7640-28A58EF157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630047" y="3329152"/>
            <a:ext cx="914400" cy="914400"/>
          </a:xfrm>
          <a:prstGeom prst="rect">
            <a:avLst/>
          </a:prstGeom>
        </p:spPr>
      </p:pic>
      <p:pic>
        <p:nvPicPr>
          <p:cNvPr id="10" name="Graphic 9" descr="Circle with left arrow with solid fill">
            <a:extLst>
              <a:ext uri="{FF2B5EF4-FFF2-40B4-BE49-F238E27FC236}">
                <a16:creationId xmlns:a16="http://schemas.microsoft.com/office/drawing/2014/main" xmlns="" id="{FFC1D943-D13E-D290-278F-806FD5445F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630047" y="5058103"/>
            <a:ext cx="914400" cy="914400"/>
          </a:xfrm>
          <a:prstGeom prst="rect">
            <a:avLst/>
          </a:prstGeom>
        </p:spPr>
      </p:pic>
      <p:pic>
        <p:nvPicPr>
          <p:cNvPr id="11" name="Graphic 10" descr="Circle with left arrow with solid fill">
            <a:extLst>
              <a:ext uri="{FF2B5EF4-FFF2-40B4-BE49-F238E27FC236}">
                <a16:creationId xmlns:a16="http://schemas.microsoft.com/office/drawing/2014/main" xmlns="" id="{A9328576-5AE7-62ED-623A-AE12177075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630047" y="2445364"/>
            <a:ext cx="914400" cy="914400"/>
          </a:xfrm>
          <a:prstGeom prst="rect">
            <a:avLst/>
          </a:prstGeom>
        </p:spPr>
      </p:pic>
    </p:spTree>
    <p:extLst>
      <p:ext uri="{BB962C8B-B14F-4D97-AF65-F5344CB8AC3E}">
        <p14:creationId xmlns:p14="http://schemas.microsoft.com/office/powerpoint/2010/main" val="170505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AA4B9-C989-42CD-AA0B-AF16AF83E354}"/>
              </a:ext>
            </a:extLst>
          </p:cNvPr>
          <p:cNvSpPr txBox="1">
            <a:spLocks/>
          </p:cNvSpPr>
          <p:nvPr/>
        </p:nvSpPr>
        <p:spPr>
          <a:xfrm>
            <a:off x="533492" y="473332"/>
            <a:ext cx="11374180" cy="853179"/>
          </a:xfrm>
          <a:prstGeom prst="rect">
            <a:avLst/>
          </a:prstGeom>
        </p:spPr>
        <p:txBody>
          <a:bodyPr/>
          <a:lstStyle>
            <a:lvl1pPr algn="l" defTabSz="914400" rtl="0" eaLnBrk="1" latinLnBrk="0" hangingPunct="1">
              <a:lnSpc>
                <a:spcPct val="90000"/>
              </a:lnSpc>
              <a:spcBef>
                <a:spcPct val="0"/>
              </a:spcBef>
              <a:buNone/>
              <a:defRPr sz="4400" kern="1200">
                <a:solidFill>
                  <a:srgbClr val="1C2242"/>
                </a:solidFill>
                <a:latin typeface="Oswald SemiBold" panose="00000700000000000000" pitchFamily="2" charset="0"/>
                <a:ea typeface="+mj-ea"/>
                <a:cs typeface="+mj-cs"/>
              </a:defRPr>
            </a:lvl1pPr>
          </a:lstStyle>
          <a:p>
            <a:pPr>
              <a:lnSpc>
                <a:spcPct val="100000"/>
              </a:lnSpc>
            </a:pPr>
            <a:r>
              <a:rPr lang="en-US" cap="all" dirty="0">
                <a:latin typeface="Arial Narrow" panose="020B0606020202030204" pitchFamily="34" charset="0"/>
              </a:rPr>
              <a:t>WREP ROLES</a:t>
            </a:r>
          </a:p>
        </p:txBody>
      </p:sp>
      <p:pic>
        <p:nvPicPr>
          <p:cNvPr id="5" name="Picture 4">
            <a:extLst>
              <a:ext uri="{FF2B5EF4-FFF2-40B4-BE49-F238E27FC236}">
                <a16:creationId xmlns:a16="http://schemas.microsoft.com/office/drawing/2014/main" xmlns="" id="{E11DCCFE-15ED-E6D5-DD89-BEDF56BDB11B}"/>
              </a:ext>
            </a:extLst>
          </p:cNvPr>
          <p:cNvPicPr>
            <a:picLocks noChangeAspect="1"/>
          </p:cNvPicPr>
          <p:nvPr/>
        </p:nvPicPr>
        <p:blipFill>
          <a:blip r:embed="rId2"/>
          <a:stretch>
            <a:fillRect/>
          </a:stretch>
        </p:blipFill>
        <p:spPr>
          <a:xfrm>
            <a:off x="2102858" y="1741562"/>
            <a:ext cx="7986284" cy="4027060"/>
          </a:xfrm>
          <a:prstGeom prst="rect">
            <a:avLst/>
          </a:prstGeom>
        </p:spPr>
      </p:pic>
      <p:sp>
        <p:nvSpPr>
          <p:cNvPr id="6" name="Rectangle: Rounded Corners 5">
            <a:extLst>
              <a:ext uri="{FF2B5EF4-FFF2-40B4-BE49-F238E27FC236}">
                <a16:creationId xmlns:a16="http://schemas.microsoft.com/office/drawing/2014/main" xmlns="" id="{0FABE230-F2BA-44DC-AC2C-210944674C68}"/>
              </a:ext>
            </a:extLst>
          </p:cNvPr>
          <p:cNvSpPr/>
          <p:nvPr/>
        </p:nvSpPr>
        <p:spPr>
          <a:xfrm>
            <a:off x="2237591" y="1257377"/>
            <a:ext cx="7637929" cy="5533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rgbClr val="FFFF00"/>
                </a:solidFill>
              </a:rPr>
              <a:t>Dauphin County Commissioners</a:t>
            </a:r>
          </a:p>
        </p:txBody>
      </p:sp>
      <p:sp>
        <p:nvSpPr>
          <p:cNvPr id="7" name="Rectangle: Rounded Corners 6">
            <a:extLst>
              <a:ext uri="{FF2B5EF4-FFF2-40B4-BE49-F238E27FC236}">
                <a16:creationId xmlns:a16="http://schemas.microsoft.com/office/drawing/2014/main" xmlns="" id="{4D585C6C-349E-6A34-8A94-08FB113B09AB}"/>
              </a:ext>
            </a:extLst>
          </p:cNvPr>
          <p:cNvSpPr/>
          <p:nvPr/>
        </p:nvSpPr>
        <p:spPr>
          <a:xfrm>
            <a:off x="2237591" y="5683038"/>
            <a:ext cx="7637929" cy="5533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WREP Advisory Committee</a:t>
            </a:r>
          </a:p>
        </p:txBody>
      </p:sp>
    </p:spTree>
    <p:extLst>
      <p:ext uri="{BB962C8B-B14F-4D97-AF65-F5344CB8AC3E}">
        <p14:creationId xmlns:p14="http://schemas.microsoft.com/office/powerpoint/2010/main" val="2331283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2992</TotalTime>
  <Words>1078</Words>
  <Application>Microsoft Office PowerPoint</Application>
  <PresentationFormat>Widescreen</PresentationFormat>
  <Paragraphs>173</Paragraphs>
  <Slides>25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Narrow</vt:lpstr>
      <vt:lpstr>Calibri</vt:lpstr>
      <vt:lpstr>Courier New</vt:lpstr>
      <vt:lpstr>Lato</vt:lpstr>
      <vt:lpstr>Microsoft Tai Le</vt:lpstr>
      <vt:lpstr>Oswald SemiBold</vt:lpstr>
      <vt:lpstr>Roboto</vt:lpstr>
      <vt:lpstr>Wingdings</vt:lpstr>
      <vt:lpstr>Office Theme</vt:lpstr>
      <vt:lpstr>Wrep advisory committee</vt:lpstr>
      <vt:lpstr>agenda</vt:lpstr>
      <vt:lpstr>PowerPoint Presentation</vt:lpstr>
      <vt:lpstr>2023 OVERVIEW</vt:lpstr>
      <vt:lpstr>DCPC Website - resources</vt:lpstr>
      <vt:lpstr>WREP VISION 2019-2022</vt:lpstr>
      <vt:lpstr>Regional Water resource improvements</vt:lpstr>
      <vt:lpstr>WREP GOALS</vt:lpstr>
      <vt:lpstr>PowerPoint Presentation</vt:lpstr>
      <vt:lpstr>PowerPoint Presentation</vt:lpstr>
      <vt:lpstr>PowerPoint Presentation</vt:lpstr>
      <vt:lpstr>PowerPoint Presentation</vt:lpstr>
      <vt:lpstr>PowerPoint Presentation</vt:lpstr>
      <vt:lpstr>WREP PROJECT 1  Conewago creek stream restoration</vt:lpstr>
      <vt:lpstr>Wrep project 1  Conewago creek stream restoration</vt:lpstr>
      <vt:lpstr>WREP VISION 2023 AND BEYOND</vt:lpstr>
      <vt:lpstr>2025 MS4 PERMIT</vt:lpstr>
      <vt:lpstr>Regional focus</vt:lpstr>
      <vt:lpstr>Think beyond urban stormwater challenges</vt:lpstr>
      <vt:lpstr>Program vs. project</vt:lpstr>
      <vt:lpstr>Tiered program example</vt:lpstr>
      <vt:lpstr>Next Steps</vt:lpstr>
      <vt:lpstr>ADMINISTRATIVE ITEMS</vt:lpstr>
      <vt:lpstr>Administrative next steps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Dent,  Emeshia</dc:creator>
  <cp:lastModifiedBy>Duke, Gerard</cp:lastModifiedBy>
  <cp:revision>61</cp:revision>
  <dcterms:created xsi:type="dcterms:W3CDTF">2023-01-04T13:14:06Z</dcterms:created>
  <dcterms:modified xsi:type="dcterms:W3CDTF">2023-02-17T20:20:17Z</dcterms:modified>
</cp:coreProperties>
</file>